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57" r:id="rId2"/>
    <p:sldId id="406" r:id="rId3"/>
    <p:sldId id="407" r:id="rId4"/>
    <p:sldId id="408" r:id="rId5"/>
    <p:sldId id="423" r:id="rId6"/>
    <p:sldId id="445" r:id="rId7"/>
    <p:sldId id="446" r:id="rId8"/>
    <p:sldId id="425" r:id="rId9"/>
    <p:sldId id="426" r:id="rId10"/>
    <p:sldId id="427" r:id="rId11"/>
    <p:sldId id="428" r:id="rId12"/>
    <p:sldId id="429" r:id="rId13"/>
    <p:sldId id="430" r:id="rId14"/>
    <p:sldId id="431" r:id="rId15"/>
    <p:sldId id="432" r:id="rId16"/>
    <p:sldId id="433" r:id="rId17"/>
    <p:sldId id="435" r:id="rId18"/>
    <p:sldId id="434" r:id="rId19"/>
    <p:sldId id="436" r:id="rId20"/>
    <p:sldId id="437" r:id="rId21"/>
    <p:sldId id="444" r:id="rId22"/>
    <p:sldId id="438" r:id="rId23"/>
    <p:sldId id="442" r:id="rId24"/>
    <p:sldId id="443" r:id="rId25"/>
    <p:sldId id="439" r:id="rId26"/>
    <p:sldId id="440" r:id="rId27"/>
    <p:sldId id="409" r:id="rId28"/>
    <p:sldId id="421" r:id="rId29"/>
    <p:sldId id="410" r:id="rId30"/>
    <p:sldId id="411" r:id="rId31"/>
    <p:sldId id="412" r:id="rId32"/>
    <p:sldId id="418" r:id="rId33"/>
    <p:sldId id="413" r:id="rId34"/>
    <p:sldId id="414" r:id="rId35"/>
    <p:sldId id="415" r:id="rId36"/>
    <p:sldId id="419" r:id="rId37"/>
    <p:sldId id="416" r:id="rId38"/>
    <p:sldId id="417" r:id="rId39"/>
    <p:sldId id="420" r:id="rId40"/>
    <p:sldId id="453" r:id="rId41"/>
    <p:sldId id="302" r:id="rId42"/>
    <p:sldId id="305" r:id="rId43"/>
    <p:sldId id="306" r:id="rId44"/>
    <p:sldId id="307" r:id="rId45"/>
    <p:sldId id="308" r:id="rId46"/>
    <p:sldId id="309" r:id="rId47"/>
    <p:sldId id="310" r:id="rId48"/>
    <p:sldId id="311" r:id="rId49"/>
    <p:sldId id="447" r:id="rId50"/>
    <p:sldId id="449" r:id="rId51"/>
    <p:sldId id="455" r:id="rId52"/>
    <p:sldId id="456" r:id="rId53"/>
    <p:sldId id="450" r:id="rId54"/>
    <p:sldId id="322" r:id="rId55"/>
    <p:sldId id="451" r:id="rId56"/>
    <p:sldId id="397" r:id="rId57"/>
    <p:sldId id="398" r:id="rId58"/>
    <p:sldId id="399" r:id="rId59"/>
    <p:sldId id="452" r:id="rId60"/>
    <p:sldId id="330" r:id="rId61"/>
    <p:sldId id="331" r:id="rId62"/>
    <p:sldId id="332" r:id="rId63"/>
    <p:sldId id="333" r:id="rId64"/>
    <p:sldId id="334" r:id="rId65"/>
    <p:sldId id="402" r:id="rId66"/>
    <p:sldId id="400" r:id="rId67"/>
    <p:sldId id="378" r:id="rId68"/>
    <p:sldId id="403" r:id="rId69"/>
    <p:sldId id="405" r:id="rId70"/>
    <p:sldId id="404" r:id="rId71"/>
    <p:sldId id="301"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7" autoAdjust="0"/>
  </p:normalViewPr>
  <p:slideViewPr>
    <p:cSldViewPr>
      <p:cViewPr varScale="1">
        <p:scale>
          <a:sx n="75" d="100"/>
          <a:sy n="75" d="100"/>
        </p:scale>
        <p:origin x="-1008"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92B070-688F-4BE5-87EF-3EE088E58082}" type="datetimeFigureOut">
              <a:rPr lang="en-US" smtClean="0"/>
              <a:pPr/>
              <a:t>8/26/2012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6A8759-1423-4451-A8BF-A12B398683A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EE1E92-95D4-44CA-B21B-3D76C846330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6A8759-1423-4451-A8BF-A12B398683A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6A8759-1423-4451-A8BF-A12B398683A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71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6A8759-1423-4451-A8BF-A12B398683A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3B820550-C781-4192-B690-F1EBCCA95826}" type="datetimeFigureOut">
              <a:rPr lang="en-US" smtClean="0"/>
              <a:pPr/>
              <a:t>8/26/2012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C3AFD3C5-73DA-4F22-A7BA-1E0AE8407CDC}"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820550-C781-4192-B690-F1EBCCA95826}" type="datetimeFigureOut">
              <a:rPr lang="en-US" smtClean="0"/>
              <a:pPr/>
              <a:t>8/26/2012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FD3C5-73DA-4F22-A7BA-1E0AE8407CD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820550-C781-4192-B690-F1EBCCA95826}" type="datetimeFigureOut">
              <a:rPr lang="en-US" smtClean="0"/>
              <a:pPr/>
              <a:t>8/26/2012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FD3C5-73DA-4F22-A7BA-1E0AE8407CD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820550-C781-4192-B690-F1EBCCA95826}" type="datetimeFigureOut">
              <a:rPr lang="en-US" smtClean="0"/>
              <a:pPr/>
              <a:t>8/26/2012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FD3C5-73DA-4F22-A7BA-1E0AE8407CD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B820550-C781-4192-B690-F1EBCCA95826}" type="datetimeFigureOut">
              <a:rPr lang="en-US" smtClean="0"/>
              <a:pPr/>
              <a:t>8/26/2012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C3AFD3C5-73DA-4F22-A7BA-1E0AE8407CD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B820550-C781-4192-B690-F1EBCCA95826}" type="datetimeFigureOut">
              <a:rPr lang="en-US" smtClean="0"/>
              <a:pPr/>
              <a:t>8/26/2012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FD3C5-73DA-4F22-A7BA-1E0AE8407CD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B820550-C781-4192-B690-F1EBCCA95826}" type="datetimeFigureOut">
              <a:rPr lang="en-US" smtClean="0"/>
              <a:pPr/>
              <a:t>8/26/2012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AFD3C5-73DA-4F22-A7BA-1E0AE8407CD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B820550-C781-4192-B690-F1EBCCA95826}" type="datetimeFigureOut">
              <a:rPr lang="en-US" smtClean="0"/>
              <a:pPr/>
              <a:t>8/26/2012</a:t>
            </a:fld>
            <a:endParaRPr lang="en-US"/>
          </a:p>
        </p:txBody>
      </p:sp>
      <p:sp>
        <p:nvSpPr>
          <p:cNvPr id="4" name="Footer Placeholder 3"/>
          <p:cNvSpPr>
            <a:spLocks noGrp="1"/>
          </p:cNvSpPr>
          <p:nvPr>
            <p:ph type="ftr" sz="quarter" idx="11"/>
          </p:nvPr>
        </p:nvSpPr>
        <p:spPr>
          <a:xfrm>
            <a:off x="304800" y="1600200"/>
            <a:ext cx="2895600" cy="365125"/>
          </a:xfrm>
        </p:spPr>
        <p:txBody>
          <a:bodyPr/>
          <a:lstStyle/>
          <a:p>
            <a:r>
              <a:rPr lang="en-US" dirty="0" err="1" smtClean="0"/>
              <a:t>MFDKL;jaklsf;jaskl;d</a:t>
            </a:r>
            <a:endParaRPr lang="en-US" dirty="0"/>
          </a:p>
        </p:txBody>
      </p:sp>
      <p:sp>
        <p:nvSpPr>
          <p:cNvPr id="5" name="Slide Number Placeholder 4"/>
          <p:cNvSpPr>
            <a:spLocks noGrp="1"/>
          </p:cNvSpPr>
          <p:nvPr>
            <p:ph type="sldNum" sz="quarter" idx="12"/>
          </p:nvPr>
        </p:nvSpPr>
        <p:spPr/>
        <p:txBody>
          <a:bodyPr/>
          <a:lstStyle/>
          <a:p>
            <a:fld id="{C3AFD3C5-73DA-4F22-A7BA-1E0AE8407CD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820550-C781-4192-B690-F1EBCCA95826}" type="datetimeFigureOut">
              <a:rPr lang="en-US" smtClean="0"/>
              <a:pPr/>
              <a:t>8/26/2012</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3AFD3C5-73DA-4F22-A7BA-1E0AE8407CD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B820550-C781-4192-B690-F1EBCCA95826}" type="datetimeFigureOut">
              <a:rPr lang="en-US" smtClean="0"/>
              <a:pPr/>
              <a:t>8/26/2012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FD3C5-73DA-4F22-A7BA-1E0AE8407CD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B820550-C781-4192-B690-F1EBCCA95826}" type="datetimeFigureOut">
              <a:rPr lang="en-US" smtClean="0"/>
              <a:pPr/>
              <a:t>8/26/2012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FD3C5-73DA-4F22-A7BA-1E0AE8407CD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3B820550-C781-4192-B690-F1EBCCA95826}" type="datetimeFigureOut">
              <a:rPr lang="en-US" smtClean="0"/>
              <a:pPr/>
              <a:t>8/26/2012</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3AFD3C5-73DA-4F22-A7BA-1E0AE8407CD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radres.ucsd.edu/documents/Neuro/Neuro-CT-Tech.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3.jpeg"/><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smtClean="0"/>
              <a:t>Neuroradiology</a:t>
            </a:r>
            <a:r>
              <a:rPr lang="en-US" dirty="0" smtClean="0"/>
              <a:t> CT rotation for 1</a:t>
            </a:r>
            <a:r>
              <a:rPr lang="en-US" baseline="30000" dirty="0" smtClean="0"/>
              <a:t>st</a:t>
            </a:r>
            <a:r>
              <a:rPr lang="en-US" dirty="0" smtClean="0"/>
              <a:t> year Radiology Residents</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A collection of the most commonly seen findings, cases, essential anatomy, and protocol pearls for review in order to succeed on this rotation.</a:t>
            </a:r>
          </a:p>
          <a:p>
            <a:r>
              <a:rPr lang="en-US" dirty="0" smtClean="0"/>
              <a:t>Jeff </a:t>
            </a:r>
            <a:r>
              <a:rPr lang="en-US" dirty="0" err="1" smtClean="0"/>
              <a:t>Koning</a:t>
            </a:r>
            <a:r>
              <a:rPr lang="en-US" dirty="0" smtClean="0"/>
              <a:t>, M.D. </a:t>
            </a:r>
          </a:p>
          <a:p>
            <a:r>
              <a:rPr lang="en-US" dirty="0" smtClean="0"/>
              <a:t>Updated August 2012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33542" t="14844" r="1875" b="36719"/>
          <a:stretch>
            <a:fillRect/>
          </a:stretch>
        </p:blipFill>
        <p:spPr bwMode="auto">
          <a:xfrm>
            <a:off x="0" y="0"/>
            <a:ext cx="9144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1250" t="9000" r="625" b="28000"/>
          <a:stretch>
            <a:fillRect/>
          </a:stretch>
        </p:blipFill>
        <p:spPr bwMode="auto">
          <a:xfrm>
            <a:off x="0" y="0"/>
            <a:ext cx="9144000" cy="4608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35000" t="9000" r="1250" b="29000"/>
          <a:stretch>
            <a:fillRect/>
          </a:stretch>
        </p:blipFill>
        <p:spPr bwMode="auto">
          <a:xfrm>
            <a:off x="0" y="1299885"/>
            <a:ext cx="9144000" cy="5558115"/>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ECA to ICA </a:t>
            </a:r>
            <a:r>
              <a:rPr lang="en-US" dirty="0" err="1" smtClean="0"/>
              <a:t>anastomoses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Vertebral Artery Anatomy</a:t>
            </a:r>
            <a:endParaRPr lang="en-US" dirty="0"/>
          </a:p>
        </p:txBody>
      </p:sp>
      <p:pic>
        <p:nvPicPr>
          <p:cNvPr id="1026" name="Picture 2"/>
          <p:cNvPicPr>
            <a:picLocks noChangeAspect="1" noChangeArrowheads="1"/>
          </p:cNvPicPr>
          <p:nvPr/>
        </p:nvPicPr>
        <p:blipFill>
          <a:blip r:embed="rId3" cstate="print"/>
          <a:srcRect l="34375" t="10000" r="2500" b="29000"/>
          <a:stretch>
            <a:fillRect/>
          </a:stretch>
        </p:blipFill>
        <p:spPr bwMode="auto">
          <a:xfrm>
            <a:off x="838200" y="1676400"/>
            <a:ext cx="76962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Vertebrobasilar</a:t>
            </a:r>
            <a:r>
              <a:rPr lang="en-US" dirty="0" smtClean="0"/>
              <a:t> System</a:t>
            </a:r>
            <a:endParaRPr lang="en-US" dirty="0"/>
          </a:p>
        </p:txBody>
      </p:sp>
      <p:pic>
        <p:nvPicPr>
          <p:cNvPr id="2050" name="Picture 2"/>
          <p:cNvPicPr>
            <a:picLocks noChangeAspect="1" noChangeArrowheads="1"/>
          </p:cNvPicPr>
          <p:nvPr/>
        </p:nvPicPr>
        <p:blipFill>
          <a:blip r:embed="rId3" cstate="print"/>
          <a:srcRect l="35000" t="11000" r="2500" b="29000"/>
          <a:stretch>
            <a:fillRect/>
          </a:stretch>
        </p:blipFill>
        <p:spPr bwMode="auto">
          <a:xfrm>
            <a:off x="914400" y="1600200"/>
            <a:ext cx="7620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Posterior Circulation</a:t>
            </a:r>
            <a:endParaRPr lang="en-US" dirty="0"/>
          </a:p>
        </p:txBody>
      </p:sp>
      <p:pic>
        <p:nvPicPr>
          <p:cNvPr id="3074" name="Picture 2"/>
          <p:cNvPicPr>
            <a:picLocks noChangeAspect="1" noChangeArrowheads="1"/>
          </p:cNvPicPr>
          <p:nvPr/>
        </p:nvPicPr>
        <p:blipFill>
          <a:blip r:embed="rId3" cstate="print"/>
          <a:srcRect l="33125" t="10000" r="1250" b="29000"/>
          <a:stretch>
            <a:fillRect/>
          </a:stretch>
        </p:blipFill>
        <p:spPr bwMode="auto">
          <a:xfrm>
            <a:off x="609600" y="1905000"/>
            <a:ext cx="80010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Cisterns</a:t>
            </a:r>
            <a:endParaRPr lang="en-US" dirty="0"/>
          </a:p>
        </p:txBody>
      </p:sp>
      <p:pic>
        <p:nvPicPr>
          <p:cNvPr id="4098" name="Picture 2"/>
          <p:cNvPicPr>
            <a:picLocks noChangeAspect="1" noChangeArrowheads="1"/>
          </p:cNvPicPr>
          <p:nvPr/>
        </p:nvPicPr>
        <p:blipFill>
          <a:blip r:embed="rId3" cstate="print"/>
          <a:srcRect l="34375" t="9000" r="1875" b="29000"/>
          <a:stretch>
            <a:fillRect/>
          </a:stretch>
        </p:blipFill>
        <p:spPr bwMode="auto">
          <a:xfrm>
            <a:off x="762000" y="1828800"/>
            <a:ext cx="77724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Cisterns</a:t>
            </a:r>
            <a:endParaRPr lang="en-US" dirty="0"/>
          </a:p>
        </p:txBody>
      </p:sp>
      <p:pic>
        <p:nvPicPr>
          <p:cNvPr id="6146" name="Picture 2"/>
          <p:cNvPicPr>
            <a:picLocks noChangeAspect="1" noChangeArrowheads="1"/>
          </p:cNvPicPr>
          <p:nvPr/>
        </p:nvPicPr>
        <p:blipFill>
          <a:blip r:embed="rId3" cstate="print"/>
          <a:srcRect l="33750" t="10000" r="1875" b="29000"/>
          <a:stretch>
            <a:fillRect/>
          </a:stretch>
        </p:blipFill>
        <p:spPr bwMode="auto">
          <a:xfrm>
            <a:off x="609600" y="1676400"/>
            <a:ext cx="78486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Cisterns</a:t>
            </a:r>
            <a:endParaRPr lang="en-US" dirty="0"/>
          </a:p>
        </p:txBody>
      </p:sp>
      <p:pic>
        <p:nvPicPr>
          <p:cNvPr id="5122" name="Picture 2"/>
          <p:cNvPicPr>
            <a:picLocks noChangeAspect="1" noChangeArrowheads="1"/>
          </p:cNvPicPr>
          <p:nvPr/>
        </p:nvPicPr>
        <p:blipFill>
          <a:blip r:embed="rId3" cstate="print"/>
          <a:srcRect l="35000" t="10000" r="1250" b="29000"/>
          <a:stretch>
            <a:fillRect/>
          </a:stretch>
        </p:blipFill>
        <p:spPr bwMode="auto">
          <a:xfrm>
            <a:off x="762000" y="1828800"/>
            <a:ext cx="77724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Venous Sinuses</a:t>
            </a:r>
            <a:endParaRPr lang="en-US" dirty="0"/>
          </a:p>
        </p:txBody>
      </p:sp>
      <p:pic>
        <p:nvPicPr>
          <p:cNvPr id="7170" name="Picture 2"/>
          <p:cNvPicPr>
            <a:picLocks noChangeAspect="1" noChangeArrowheads="1"/>
          </p:cNvPicPr>
          <p:nvPr/>
        </p:nvPicPr>
        <p:blipFill>
          <a:blip r:embed="rId3" cstate="print"/>
          <a:srcRect l="34375" t="10000" r="1875" b="29000"/>
          <a:stretch>
            <a:fillRect/>
          </a:stretch>
        </p:blipFill>
        <p:spPr bwMode="auto">
          <a:xfrm>
            <a:off x="762000" y="1447800"/>
            <a:ext cx="77724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Pearls</a:t>
            </a:r>
            <a:endParaRPr lang="en-US" dirty="0"/>
          </a:p>
        </p:txBody>
      </p:sp>
      <p:sp>
        <p:nvSpPr>
          <p:cNvPr id="3" name="Content Placeholder 2"/>
          <p:cNvSpPr>
            <a:spLocks noGrp="1"/>
          </p:cNvSpPr>
          <p:nvPr>
            <p:ph idx="1"/>
          </p:nvPr>
        </p:nvSpPr>
        <p:spPr/>
        <p:txBody>
          <a:bodyPr>
            <a:normAutofit/>
          </a:bodyPr>
          <a:lstStyle/>
          <a:p>
            <a:r>
              <a:rPr lang="en-US" dirty="0" smtClean="0"/>
              <a:t>A good overview of </a:t>
            </a:r>
            <a:r>
              <a:rPr lang="en-US" dirty="0" err="1" smtClean="0"/>
              <a:t>Neuro</a:t>
            </a:r>
            <a:r>
              <a:rPr lang="en-US" dirty="0" smtClean="0"/>
              <a:t> CT protocols has already been put together here: </a:t>
            </a:r>
            <a:r>
              <a:rPr lang="en-US" dirty="0" smtClean="0">
                <a:hlinkClick r:id="rId3"/>
              </a:rPr>
              <a:t>http://radres.ucsd.edu/documents/Neuro/Neuro-CT-Tech.pdf</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Venous Sinuses</a:t>
            </a:r>
            <a:endParaRPr lang="en-US" dirty="0"/>
          </a:p>
        </p:txBody>
      </p:sp>
      <p:pic>
        <p:nvPicPr>
          <p:cNvPr id="8194" name="Picture 2"/>
          <p:cNvPicPr>
            <a:picLocks noChangeAspect="1" noChangeArrowheads="1"/>
          </p:cNvPicPr>
          <p:nvPr/>
        </p:nvPicPr>
        <p:blipFill>
          <a:blip r:embed="rId3" cstate="print"/>
          <a:srcRect l="33750" t="9000" r="1250" b="29000"/>
          <a:stretch>
            <a:fillRect/>
          </a:stretch>
        </p:blipFill>
        <p:spPr bwMode="auto">
          <a:xfrm>
            <a:off x="609600" y="1676400"/>
            <a:ext cx="79248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Ventricles</a:t>
            </a:r>
            <a:endParaRPr lang="en-US" dirty="0"/>
          </a:p>
        </p:txBody>
      </p:sp>
      <p:pic>
        <p:nvPicPr>
          <p:cNvPr id="14338" name="Picture 2"/>
          <p:cNvPicPr>
            <a:picLocks noChangeAspect="1" noChangeArrowheads="1"/>
          </p:cNvPicPr>
          <p:nvPr/>
        </p:nvPicPr>
        <p:blipFill>
          <a:blip r:embed="rId3" cstate="print"/>
          <a:srcRect l="33125" t="10000" r="1875" b="30000"/>
          <a:stretch>
            <a:fillRect/>
          </a:stretch>
        </p:blipFill>
        <p:spPr bwMode="auto">
          <a:xfrm>
            <a:off x="685800" y="1524000"/>
            <a:ext cx="79248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Layers of the Deep Cervical Fascia</a:t>
            </a:r>
            <a:endParaRPr lang="en-US" dirty="0"/>
          </a:p>
        </p:txBody>
      </p:sp>
      <p:pic>
        <p:nvPicPr>
          <p:cNvPr id="9218" name="Picture 2"/>
          <p:cNvPicPr>
            <a:picLocks noChangeAspect="1" noChangeArrowheads="1"/>
          </p:cNvPicPr>
          <p:nvPr/>
        </p:nvPicPr>
        <p:blipFill>
          <a:blip r:embed="rId3" cstate="print"/>
          <a:srcRect l="35000" t="10000" r="1875" b="29000"/>
          <a:stretch>
            <a:fillRect/>
          </a:stretch>
        </p:blipFill>
        <p:spPr bwMode="auto">
          <a:xfrm>
            <a:off x="914400" y="1600200"/>
            <a:ext cx="76962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Layers of the Deep Cervical Fascia</a:t>
            </a:r>
            <a:endParaRPr lang="en-US" dirty="0"/>
          </a:p>
        </p:txBody>
      </p:sp>
      <p:pic>
        <p:nvPicPr>
          <p:cNvPr id="12290" name="Picture 2"/>
          <p:cNvPicPr>
            <a:picLocks noChangeAspect="1" noChangeArrowheads="1"/>
          </p:cNvPicPr>
          <p:nvPr/>
        </p:nvPicPr>
        <p:blipFill>
          <a:blip r:embed="rId3" cstate="print"/>
          <a:srcRect l="34375" t="9000" r="3125" b="30000"/>
          <a:stretch>
            <a:fillRect/>
          </a:stretch>
        </p:blipFill>
        <p:spPr bwMode="auto">
          <a:xfrm>
            <a:off x="838200" y="1600200"/>
            <a:ext cx="76200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Cervical Fascia on CT</a:t>
            </a:r>
            <a:endParaRPr lang="en-US" dirty="0"/>
          </a:p>
        </p:txBody>
      </p:sp>
      <p:pic>
        <p:nvPicPr>
          <p:cNvPr id="13314" name="Picture 2"/>
          <p:cNvPicPr>
            <a:picLocks noChangeAspect="1" noChangeArrowheads="1"/>
          </p:cNvPicPr>
          <p:nvPr/>
        </p:nvPicPr>
        <p:blipFill>
          <a:blip r:embed="rId3" cstate="print"/>
          <a:srcRect l="33125" t="11000" r="3750" b="29000"/>
          <a:stretch>
            <a:fillRect/>
          </a:stretch>
        </p:blipFill>
        <p:spPr bwMode="auto">
          <a:xfrm>
            <a:off x="685800" y="1676400"/>
            <a:ext cx="76962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Thyroid Anatomy</a:t>
            </a:r>
            <a:endParaRPr lang="en-US" dirty="0"/>
          </a:p>
        </p:txBody>
      </p:sp>
      <p:pic>
        <p:nvPicPr>
          <p:cNvPr id="10242" name="Picture 2"/>
          <p:cNvPicPr>
            <a:picLocks noChangeAspect="1" noChangeArrowheads="1"/>
          </p:cNvPicPr>
          <p:nvPr/>
        </p:nvPicPr>
        <p:blipFill>
          <a:blip r:embed="rId3" cstate="print"/>
          <a:srcRect l="33750" t="11000" r="1250" b="30000"/>
          <a:stretch>
            <a:fillRect/>
          </a:stretch>
        </p:blipFill>
        <p:spPr bwMode="auto">
          <a:xfrm>
            <a:off x="685800" y="1447800"/>
            <a:ext cx="79248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Anatomy</a:t>
            </a:r>
            <a:endParaRPr lang="en-US" dirty="0"/>
          </a:p>
        </p:txBody>
      </p:sp>
      <p:sp>
        <p:nvSpPr>
          <p:cNvPr id="3" name="Content Placeholder 2"/>
          <p:cNvSpPr>
            <a:spLocks noGrp="1"/>
          </p:cNvSpPr>
          <p:nvPr>
            <p:ph idx="1"/>
          </p:nvPr>
        </p:nvSpPr>
        <p:spPr/>
        <p:txBody>
          <a:bodyPr/>
          <a:lstStyle/>
          <a:p>
            <a:r>
              <a:rPr lang="en-US" dirty="0" smtClean="0"/>
              <a:t>Its called essential for a reason!</a:t>
            </a:r>
          </a:p>
          <a:p>
            <a:r>
              <a:rPr lang="en-US" dirty="0" smtClean="0"/>
              <a:t>If you want more, all of the images above were taken from </a:t>
            </a:r>
            <a:r>
              <a:rPr lang="en-US" dirty="0" err="1" smtClean="0"/>
              <a:t>StatDx</a:t>
            </a:r>
            <a:r>
              <a:rPr lang="en-US" dirty="0" smtClean="0"/>
              <a:t>, and there are plenty more there!</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Evaluation Pearls</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Noncontrast</a:t>
            </a:r>
            <a:r>
              <a:rPr lang="en-US" dirty="0" smtClean="0"/>
              <a:t> CT heads will be the most common study you will need to interpret</a:t>
            </a:r>
          </a:p>
          <a:p>
            <a:pPr lvl="1"/>
            <a:r>
              <a:rPr lang="en-US" dirty="0" smtClean="0"/>
              <a:t>You are usually given two head sequences with a standard algorithm, one reconstructed with 2.5 mm slices and another with 5 mm slices. The 5 mm slices are preferred when looking at the brain parenchyma, as they have less noise. </a:t>
            </a:r>
          </a:p>
          <a:p>
            <a:pPr lvl="1"/>
            <a:r>
              <a:rPr lang="en-US" dirty="0" smtClean="0"/>
              <a:t>You will also be given a head sequence with a bone algorithm reconstructed with 2.5 mm slices. This is best for looking at the sinuses, mastoid air cells, middle ear, and of course, the bones. </a:t>
            </a:r>
          </a:p>
          <a:p>
            <a:pPr lvl="1"/>
            <a:r>
              <a:rPr lang="en-US" dirty="0" smtClean="0"/>
              <a:t>Finally, you will be given </a:t>
            </a:r>
            <a:r>
              <a:rPr lang="en-US" dirty="0" err="1" smtClean="0"/>
              <a:t>sagittal</a:t>
            </a:r>
            <a:r>
              <a:rPr lang="en-US" dirty="0" smtClean="0"/>
              <a:t> and coronal reformats with a standard algorithm, which are best to look at midline structures, </a:t>
            </a:r>
            <a:r>
              <a:rPr lang="en-US" dirty="0" err="1" smtClean="0"/>
              <a:t>cerebellar</a:t>
            </a:r>
            <a:r>
              <a:rPr lang="en-US" dirty="0" smtClean="0"/>
              <a:t> tonsil position, </a:t>
            </a:r>
            <a:r>
              <a:rPr lang="en-US" dirty="0" err="1" smtClean="0"/>
              <a:t>tentorium</a:t>
            </a:r>
            <a:r>
              <a:rPr lang="en-US" dirty="0" smtClean="0"/>
              <a:t>, </a:t>
            </a:r>
            <a:r>
              <a:rPr lang="en-US" dirty="0" err="1" smtClean="0"/>
              <a:t>falx</a:t>
            </a:r>
            <a:r>
              <a:rPr lang="en-US" dirty="0" smtClean="0"/>
              <a:t>, subdural or epidural bleeds that may be difficult to see on axial cuts, etc. </a:t>
            </a:r>
          </a:p>
          <a:p>
            <a:pPr lvl="1">
              <a:buNone/>
            </a:pP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Evaluation Pearls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Evaluating a </a:t>
            </a:r>
            <a:r>
              <a:rPr lang="en-US" dirty="0" err="1" smtClean="0"/>
              <a:t>noncontrast</a:t>
            </a:r>
            <a:r>
              <a:rPr lang="en-US" dirty="0" smtClean="0"/>
              <a:t> Head CT</a:t>
            </a:r>
          </a:p>
          <a:p>
            <a:pPr lvl="1"/>
            <a:r>
              <a:rPr lang="en-US" dirty="0" smtClean="0"/>
              <a:t>As always, be systematic</a:t>
            </a:r>
          </a:p>
          <a:p>
            <a:pPr lvl="1"/>
            <a:r>
              <a:rPr lang="en-US" dirty="0" smtClean="0"/>
              <a:t>Windowing Hot Keys to know:</a:t>
            </a:r>
          </a:p>
          <a:p>
            <a:pPr lvl="2"/>
            <a:r>
              <a:rPr lang="en-US" dirty="0" smtClean="0"/>
              <a:t>2: Soft tissues</a:t>
            </a:r>
          </a:p>
          <a:p>
            <a:pPr lvl="2"/>
            <a:r>
              <a:rPr lang="en-US" dirty="0" smtClean="0"/>
              <a:t>3: Bone</a:t>
            </a:r>
          </a:p>
          <a:p>
            <a:pPr lvl="2"/>
            <a:r>
              <a:rPr lang="en-US" dirty="0" smtClean="0"/>
              <a:t>5: Best for CTA sequences</a:t>
            </a:r>
          </a:p>
          <a:p>
            <a:pPr lvl="2"/>
            <a:r>
              <a:rPr lang="en-US" dirty="0" smtClean="0"/>
              <a:t>7: Brain Parenchyma</a:t>
            </a:r>
          </a:p>
          <a:p>
            <a:pPr lvl="2"/>
            <a:r>
              <a:rPr lang="en-US" dirty="0" smtClean="0"/>
              <a:t>8: Gray/White </a:t>
            </a:r>
            <a:r>
              <a:rPr lang="en-US" dirty="0" err="1" smtClean="0"/>
              <a:t>differntiation</a:t>
            </a:r>
            <a:r>
              <a:rPr lang="en-US" dirty="0" smtClean="0"/>
              <a:t> or “Stroke” windows</a:t>
            </a:r>
          </a:p>
          <a:p>
            <a:pPr lvl="2"/>
            <a:r>
              <a:rPr lang="en-US" dirty="0" smtClean="0"/>
              <a:t>9: Best for blood</a:t>
            </a:r>
          </a:p>
          <a:p>
            <a:pPr lvl="2"/>
            <a:r>
              <a:rPr lang="en-US" dirty="0" smtClean="0"/>
              <a:t>Other windowing tips: </a:t>
            </a:r>
          </a:p>
          <a:p>
            <a:pPr lvl="3"/>
            <a:r>
              <a:rPr lang="en-US" dirty="0" smtClean="0"/>
              <a:t>It can be helpful to use bone windows to evaluate the </a:t>
            </a:r>
            <a:r>
              <a:rPr lang="en-US" dirty="0" err="1" smtClean="0"/>
              <a:t>petrous</a:t>
            </a:r>
            <a:r>
              <a:rPr lang="en-US" dirty="0" smtClean="0"/>
              <a:t> ICAs and vertebral arteries around the skull base during CTA evaluation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Evaluation Pearls</a:t>
            </a:r>
            <a:endParaRPr lang="en-US" dirty="0"/>
          </a:p>
        </p:txBody>
      </p:sp>
      <p:sp>
        <p:nvSpPr>
          <p:cNvPr id="3" name="Content Placeholder 2"/>
          <p:cNvSpPr>
            <a:spLocks noGrp="1"/>
          </p:cNvSpPr>
          <p:nvPr>
            <p:ph idx="1"/>
          </p:nvPr>
        </p:nvSpPr>
        <p:spPr/>
        <p:txBody>
          <a:bodyPr>
            <a:normAutofit fontScale="92500"/>
          </a:bodyPr>
          <a:lstStyle/>
          <a:p>
            <a:r>
              <a:rPr lang="en-US" dirty="0" err="1" smtClean="0"/>
              <a:t>Noncontrast</a:t>
            </a:r>
            <a:r>
              <a:rPr lang="en-US" dirty="0" smtClean="0"/>
              <a:t> maxillofacial CTs are commonly ordered on trauma patients who have also had head CTs</a:t>
            </a:r>
          </a:p>
          <a:p>
            <a:pPr lvl="1"/>
            <a:r>
              <a:rPr lang="en-US" dirty="0" smtClean="0"/>
              <a:t>Save yourself time and only talk about the sinuses, fractures, facial injuries, etc on one study and refer the clinician to the other </a:t>
            </a:r>
            <a:r>
              <a:rPr lang="en-US" dirty="0" smtClean="0"/>
              <a:t>study for the intracranial findings</a:t>
            </a:r>
            <a:endParaRPr lang="en-US" dirty="0" smtClean="0"/>
          </a:p>
          <a:p>
            <a:pPr lvl="1"/>
            <a:r>
              <a:rPr lang="en-US" dirty="0" smtClean="0"/>
              <a:t>Again, coronal and </a:t>
            </a:r>
            <a:r>
              <a:rPr lang="en-US" dirty="0" err="1" smtClean="0"/>
              <a:t>sagittal</a:t>
            </a:r>
            <a:r>
              <a:rPr lang="en-US" dirty="0" smtClean="0"/>
              <a:t> reconstructions will be given, and orbital wall/maxillary wall fractures, midline structures, etc will be better appreciated on theses sequences</a:t>
            </a:r>
          </a:p>
          <a:p>
            <a:pPr lvl="1"/>
            <a:r>
              <a:rPr lang="en-US" dirty="0" smtClean="0"/>
              <a:t>Always ask for reconstructions if you notice they have not been sent over by the techs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Pearls</a:t>
            </a:r>
            <a:endParaRPr lang="en-US" dirty="0"/>
          </a:p>
        </p:txBody>
      </p:sp>
      <p:sp>
        <p:nvSpPr>
          <p:cNvPr id="3" name="Content Placeholder 2"/>
          <p:cNvSpPr>
            <a:spLocks noGrp="1"/>
          </p:cNvSpPr>
          <p:nvPr>
            <p:ph idx="1"/>
          </p:nvPr>
        </p:nvSpPr>
        <p:spPr/>
        <p:txBody>
          <a:bodyPr>
            <a:normAutofit fontScale="92500" lnSpcReduction="10000"/>
          </a:bodyPr>
          <a:lstStyle/>
          <a:p>
            <a:pPr marL="548640" lvl="1" indent="-411480">
              <a:buClr>
                <a:schemeClr val="tx1">
                  <a:shade val="95000"/>
                </a:schemeClr>
              </a:buClr>
              <a:buSzPct val="65000"/>
              <a:buFont typeface="Wingdings 2"/>
              <a:buChar char=""/>
            </a:pPr>
            <a:r>
              <a:rPr lang="en-US" dirty="0" smtClean="0"/>
              <a:t>As of the most recent revision of this document, CTAs of the head and neck for stroke codes do not involve the radiologist in </a:t>
            </a:r>
            <a:r>
              <a:rPr lang="en-US" dirty="0" err="1" smtClean="0"/>
              <a:t>protocolling</a:t>
            </a:r>
            <a:r>
              <a:rPr lang="en-US" dirty="0" smtClean="0"/>
              <a:t> the study.  The CT techs should call you when there is a stroke code.</a:t>
            </a:r>
          </a:p>
          <a:p>
            <a:pPr marL="813816" lvl="2" indent="-411480">
              <a:buClr>
                <a:schemeClr val="tx1">
                  <a:shade val="95000"/>
                </a:schemeClr>
              </a:buClr>
              <a:buSzPct val="65000"/>
              <a:buFont typeface="Wingdings 2"/>
              <a:buChar char=""/>
            </a:pPr>
            <a:r>
              <a:rPr lang="en-US" dirty="0" smtClean="0"/>
              <a:t>Stroke code imaging includes:</a:t>
            </a:r>
          </a:p>
          <a:p>
            <a:pPr marL="1033272" lvl="3" indent="-411480">
              <a:buClr>
                <a:schemeClr val="tx1">
                  <a:shade val="95000"/>
                </a:schemeClr>
              </a:buClr>
              <a:buSzPct val="65000"/>
              <a:buFont typeface="Wingdings 2"/>
              <a:buChar char=""/>
            </a:pPr>
            <a:r>
              <a:rPr lang="en-US" dirty="0" smtClean="0"/>
              <a:t>CTA of the head and neck, which includes a </a:t>
            </a:r>
            <a:r>
              <a:rPr lang="en-US" dirty="0" err="1" smtClean="0"/>
              <a:t>noncontrast</a:t>
            </a:r>
            <a:r>
              <a:rPr lang="en-US" dirty="0" smtClean="0"/>
              <a:t> CT of the Head, CTA from the aortic arch to the skull vertex, and 3D reformats of the CTA source images</a:t>
            </a:r>
          </a:p>
          <a:p>
            <a:pPr marL="548640" lvl="1" indent="-411480">
              <a:buClr>
                <a:schemeClr val="tx1">
                  <a:shade val="95000"/>
                </a:schemeClr>
              </a:buClr>
              <a:buSzPct val="65000"/>
              <a:buFont typeface="Wingdings 2"/>
              <a:buChar char=""/>
            </a:pPr>
            <a:r>
              <a:rPr lang="en-US" dirty="0" smtClean="0"/>
              <a:t>CT soft tissue necks are almost always done with IV contrast (one case where a CT of the neck without and with IV contrast is needed is for calcified masses such as thyroid CA). Sometimes ER orders CT soft tissue neck without IV contrast and almost always they are wanting a cervical spine CT, which should be </a:t>
            </a:r>
            <a:r>
              <a:rPr lang="en-US" dirty="0" err="1" smtClean="0"/>
              <a:t>protocolled</a:t>
            </a:r>
            <a:r>
              <a:rPr lang="en-US" dirty="0" smtClean="0"/>
              <a:t> by the bone resident </a:t>
            </a:r>
          </a:p>
          <a:p>
            <a:pPr marL="548640" lvl="1" indent="-411480">
              <a:buClr>
                <a:schemeClr val="tx1">
                  <a:shade val="95000"/>
                </a:schemeClr>
              </a:buClr>
              <a:buSzPct val="65000"/>
              <a:buFont typeface="Wingdings 2"/>
              <a:buChar char=""/>
            </a:pPr>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Findings and their Descriptions</a:t>
            </a:r>
            <a:endParaRPr lang="en-US" dirty="0"/>
          </a:p>
        </p:txBody>
      </p:sp>
      <p:sp>
        <p:nvSpPr>
          <p:cNvPr id="3" name="Content Placeholder 2"/>
          <p:cNvSpPr>
            <a:spLocks noGrp="1"/>
          </p:cNvSpPr>
          <p:nvPr>
            <p:ph idx="1"/>
          </p:nvPr>
        </p:nvSpPr>
        <p:spPr/>
        <p:txBody>
          <a:bodyPr/>
          <a:lstStyle/>
          <a:p>
            <a:r>
              <a:rPr lang="en-US" dirty="0" smtClean="0"/>
              <a:t>The following slides include some common  findings and how to describe them that you should be familiar with.</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Sinus Disease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Mucosal thickening</a:t>
            </a:r>
          </a:p>
          <a:p>
            <a:pPr lvl="1"/>
            <a:r>
              <a:rPr lang="en-US" dirty="0" smtClean="0"/>
              <a:t>Grade it as either “Mild, Moderate, or Severe”</a:t>
            </a:r>
          </a:p>
          <a:p>
            <a:r>
              <a:rPr lang="en-US" dirty="0" err="1" smtClean="0"/>
              <a:t>Opacification</a:t>
            </a:r>
            <a:endParaRPr lang="en-US" dirty="0" smtClean="0"/>
          </a:p>
          <a:p>
            <a:pPr lvl="1"/>
            <a:r>
              <a:rPr lang="en-US" dirty="0" smtClean="0"/>
              <a:t>Also, describe it as partial, near complete, complete</a:t>
            </a:r>
          </a:p>
          <a:p>
            <a:pPr lvl="1"/>
            <a:r>
              <a:rPr lang="en-US" dirty="0" smtClean="0"/>
              <a:t>Air fluid levels and bubbles indicate acute sinusitis</a:t>
            </a:r>
          </a:p>
          <a:p>
            <a:r>
              <a:rPr lang="en-US" dirty="0" smtClean="0"/>
              <a:t>Mucous retention cyst/</a:t>
            </a:r>
            <a:r>
              <a:rPr lang="en-US" dirty="0" err="1" smtClean="0"/>
              <a:t>mucocele</a:t>
            </a:r>
            <a:endParaRPr lang="en-US" dirty="0" smtClean="0"/>
          </a:p>
          <a:p>
            <a:pPr lvl="1"/>
            <a:r>
              <a:rPr lang="en-US" dirty="0" smtClean="0"/>
              <a:t>A </a:t>
            </a:r>
            <a:r>
              <a:rPr lang="en-US" dirty="0" err="1" smtClean="0"/>
              <a:t>mucocele</a:t>
            </a:r>
            <a:r>
              <a:rPr lang="en-US" dirty="0" smtClean="0"/>
              <a:t> is essentially a mucous retention cyst that causes mass effect (see next slide for example)</a:t>
            </a:r>
          </a:p>
          <a:p>
            <a:r>
              <a:rPr lang="en-US" dirty="0" smtClean="0"/>
              <a:t>Bony thickening/sclerosis</a:t>
            </a:r>
          </a:p>
          <a:p>
            <a:pPr lvl="1"/>
            <a:r>
              <a:rPr lang="en-US" dirty="0" smtClean="0"/>
              <a:t>An indicator of chronic disease (see next slide)</a:t>
            </a:r>
          </a:p>
          <a:p>
            <a:r>
              <a:rPr lang="en-US" dirty="0" smtClean="0"/>
              <a:t>Nasal polyps are not as commonly seen as the above findings</a:t>
            </a:r>
          </a:p>
          <a:p>
            <a:r>
              <a:rPr lang="en-US" dirty="0" smtClean="0"/>
              <a:t>Typical dictations</a:t>
            </a:r>
          </a:p>
          <a:p>
            <a:pPr lvl="1"/>
            <a:r>
              <a:rPr lang="en-US" dirty="0" smtClean="0"/>
              <a:t>“Mild mucosal thickening is present within the right frontal sinus, right maxillary sinus, and right </a:t>
            </a:r>
            <a:r>
              <a:rPr lang="en-US" dirty="0" err="1" smtClean="0"/>
              <a:t>ethmoid</a:t>
            </a:r>
            <a:r>
              <a:rPr lang="en-US" dirty="0" smtClean="0"/>
              <a:t> air cells. Query symptoms of acute sinusitis.”</a:t>
            </a:r>
          </a:p>
          <a:p>
            <a:pPr lvl="1"/>
            <a:r>
              <a:rPr lang="en-US" dirty="0" smtClean="0"/>
              <a:t>“Complete </a:t>
            </a:r>
            <a:r>
              <a:rPr lang="en-US" dirty="0" err="1" smtClean="0"/>
              <a:t>opacification</a:t>
            </a:r>
            <a:r>
              <a:rPr lang="en-US" dirty="0" smtClean="0"/>
              <a:t> of the right maxillary sinus with sclerotic changes involving all walls of the right maxillary sinus, indicative of chronic sinusitis.”</a:t>
            </a:r>
          </a:p>
          <a:p>
            <a:pPr lvl="1"/>
            <a:endParaRPr lang="en-US"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Sinus Disease</a:t>
            </a:r>
            <a:endParaRPr lang="en-US" sz="2800" dirty="0"/>
          </a:p>
        </p:txBody>
      </p:sp>
      <p:sp>
        <p:nvSpPr>
          <p:cNvPr id="15" name="Text Placeholder 14"/>
          <p:cNvSpPr>
            <a:spLocks noGrp="1"/>
          </p:cNvSpPr>
          <p:nvPr>
            <p:ph type="body" sz="half" idx="2"/>
          </p:nvPr>
        </p:nvSpPr>
        <p:spPr>
          <a:xfrm>
            <a:off x="1828800" y="1166786"/>
            <a:ext cx="5486400" cy="1424014"/>
          </a:xfrm>
        </p:spPr>
        <p:txBody>
          <a:bodyPr>
            <a:noAutofit/>
          </a:bodyPr>
          <a:lstStyle/>
          <a:p>
            <a:r>
              <a:rPr lang="en-US" sz="1600" dirty="0" smtClean="0"/>
              <a:t>Below: mild mucosal thickening in the right maxillary sinus, near complete </a:t>
            </a:r>
            <a:r>
              <a:rPr lang="en-US" sz="1600" dirty="0" err="1" smtClean="0"/>
              <a:t>opacification</a:t>
            </a:r>
            <a:r>
              <a:rPr lang="en-US" sz="1600" dirty="0" smtClean="0"/>
              <a:t> of the left maxillary sinus with an air fluid level, near complete </a:t>
            </a:r>
            <a:r>
              <a:rPr lang="en-US" sz="1600" dirty="0" err="1" smtClean="0"/>
              <a:t>opacification</a:t>
            </a:r>
            <a:r>
              <a:rPr lang="en-US" sz="1600" dirty="0" smtClean="0"/>
              <a:t> and air bubbles in the right sphenoid sinus, and moderate mucosal thickening in the left sphenoid sinus. The mastoid air cells are clear bilaterally. Impression: </a:t>
            </a:r>
            <a:r>
              <a:rPr lang="en-US" sz="1600" dirty="0" err="1" smtClean="0"/>
              <a:t>Pansinusitis</a:t>
            </a:r>
            <a:endParaRPr lang="en-US" sz="1600" dirty="0"/>
          </a:p>
        </p:txBody>
      </p:sp>
      <p:pic>
        <p:nvPicPr>
          <p:cNvPr id="16" name="Picture 2"/>
          <p:cNvPicPr>
            <a:picLocks noGrp="1" noChangeAspect="1" noChangeArrowheads="1"/>
          </p:cNvPicPr>
          <p:nvPr>
            <p:ph type="pic" idx="1"/>
          </p:nvPr>
        </p:nvPicPr>
        <p:blipFill>
          <a:blip r:embed="rId3" cstate="print"/>
          <a:srcRect t="13889" b="13889"/>
          <a:stretch>
            <a:fillRect/>
          </a:stretch>
        </p:blipFill>
        <p:spPr bwMode="auto">
          <a:xfrm>
            <a:off x="1828800" y="2743200"/>
            <a:ext cx="5486400" cy="3962400"/>
          </a:xfrm>
          <a:prstGeom prst="rect">
            <a:avLst/>
          </a:prstGeom>
          <a:noFill/>
          <a:ln w="9525">
            <a:noFill/>
            <a:miter lim="800000"/>
            <a:headEnd/>
            <a:tailEnd/>
          </a:ln>
          <a:effectLst/>
        </p:spPr>
      </p:pic>
      <p:cxnSp>
        <p:nvCxnSpPr>
          <p:cNvPr id="6" name="Straight Arrow Connector 5"/>
          <p:cNvCxnSpPr/>
          <p:nvPr/>
        </p:nvCxnSpPr>
        <p:spPr>
          <a:xfrm>
            <a:off x="762000" y="3505200"/>
            <a:ext cx="2971800" cy="2286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447800" y="4648200"/>
            <a:ext cx="2590800" cy="9906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181600" y="3733800"/>
            <a:ext cx="2819400" cy="7620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105400" y="4495800"/>
            <a:ext cx="2362200" cy="8382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55625" t="21094" r="5625" b="24219"/>
          <a:stretch>
            <a:fillRect/>
          </a:stretch>
        </p:blipFill>
        <p:spPr bwMode="auto">
          <a:xfrm>
            <a:off x="1933303" y="76200"/>
            <a:ext cx="5534297"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Changes in the Brain</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smtClean="0"/>
              <a:t>Cerebrovascular</a:t>
            </a:r>
            <a:r>
              <a:rPr lang="en-US" dirty="0" smtClean="0"/>
              <a:t> calcifications</a:t>
            </a:r>
          </a:p>
          <a:p>
            <a:pPr lvl="1"/>
            <a:r>
              <a:rPr lang="en-US" dirty="0" smtClean="0"/>
              <a:t>Grade as mild, moderate, severe</a:t>
            </a:r>
          </a:p>
          <a:p>
            <a:pPr lvl="1"/>
            <a:r>
              <a:rPr lang="en-US" dirty="0" smtClean="0"/>
              <a:t>Commonly seen within the cavernous and </a:t>
            </a:r>
            <a:r>
              <a:rPr lang="en-US" dirty="0" err="1" smtClean="0"/>
              <a:t>supraclinoid</a:t>
            </a:r>
            <a:r>
              <a:rPr lang="en-US" dirty="0" smtClean="0"/>
              <a:t> internal carotid arteries, as well as the distal V4 segments (</a:t>
            </a:r>
            <a:r>
              <a:rPr lang="en-US" dirty="0" err="1" smtClean="0"/>
              <a:t>intradural</a:t>
            </a:r>
            <a:r>
              <a:rPr lang="en-US" dirty="0" smtClean="0"/>
              <a:t>) of the vertebral arteries</a:t>
            </a:r>
          </a:p>
          <a:p>
            <a:pPr lvl="1"/>
            <a:r>
              <a:rPr lang="en-US" dirty="0" smtClean="0"/>
              <a:t>Typical dictation: “Marked </a:t>
            </a:r>
            <a:r>
              <a:rPr lang="en-US" dirty="0" err="1" smtClean="0"/>
              <a:t>cerebrovascular</a:t>
            </a:r>
            <a:r>
              <a:rPr lang="en-US" dirty="0" smtClean="0"/>
              <a:t> calcifications are present within the bilateral cavernous and </a:t>
            </a:r>
            <a:r>
              <a:rPr lang="en-US" dirty="0" err="1" smtClean="0"/>
              <a:t>supraclinoid</a:t>
            </a:r>
            <a:r>
              <a:rPr lang="en-US" dirty="0" smtClean="0"/>
              <a:t> internal carotid arteries.”</a:t>
            </a:r>
          </a:p>
          <a:p>
            <a:r>
              <a:rPr lang="en-US" dirty="0" smtClean="0"/>
              <a:t>Other benign calcifications</a:t>
            </a:r>
          </a:p>
          <a:p>
            <a:pPr lvl="1"/>
            <a:r>
              <a:rPr lang="en-US" dirty="0" smtClean="0"/>
              <a:t>Bilateral </a:t>
            </a:r>
            <a:r>
              <a:rPr lang="en-US" dirty="0" err="1" smtClean="0"/>
              <a:t>globus</a:t>
            </a:r>
            <a:r>
              <a:rPr lang="en-US" dirty="0" smtClean="0"/>
              <a:t> </a:t>
            </a:r>
            <a:r>
              <a:rPr lang="en-US" dirty="0" err="1" smtClean="0"/>
              <a:t>pallidi</a:t>
            </a:r>
            <a:r>
              <a:rPr lang="en-US" dirty="0" smtClean="0"/>
              <a:t> (mention these in the findings only)</a:t>
            </a:r>
          </a:p>
          <a:p>
            <a:pPr lvl="1"/>
            <a:r>
              <a:rPr lang="en-US" dirty="0" smtClean="0"/>
              <a:t>Pineal and choroid plexus (don’t mention these)</a:t>
            </a:r>
          </a:p>
          <a:p>
            <a:pPr lvl="1"/>
            <a:r>
              <a:rPr lang="en-US" dirty="0" smtClean="0"/>
              <a:t>Remote </a:t>
            </a:r>
            <a:r>
              <a:rPr lang="en-US" dirty="0" err="1" smtClean="0"/>
              <a:t>neurocysticercosis</a:t>
            </a:r>
            <a:r>
              <a:rPr lang="en-US" dirty="0" smtClean="0"/>
              <a:t> (common) or </a:t>
            </a:r>
            <a:r>
              <a:rPr lang="en-US" dirty="0" err="1" smtClean="0"/>
              <a:t>granulomatous</a:t>
            </a:r>
            <a:r>
              <a:rPr lang="en-US" dirty="0" smtClean="0"/>
              <a:t> disease</a:t>
            </a:r>
          </a:p>
          <a:p>
            <a:pPr lvl="1"/>
            <a:r>
              <a:rPr lang="en-US" dirty="0" smtClean="0"/>
              <a:t>Typical </a:t>
            </a:r>
            <a:r>
              <a:rPr lang="en-US" dirty="0" err="1" smtClean="0"/>
              <a:t>dications</a:t>
            </a:r>
            <a:endParaRPr lang="en-US" dirty="0" smtClean="0"/>
          </a:p>
          <a:p>
            <a:pPr lvl="2"/>
            <a:r>
              <a:rPr lang="en-US" dirty="0" smtClean="0"/>
              <a:t>“Benign calcifications present within the bilateral </a:t>
            </a:r>
            <a:r>
              <a:rPr lang="en-US" dirty="0" err="1" smtClean="0"/>
              <a:t>globus</a:t>
            </a:r>
            <a:r>
              <a:rPr lang="en-US" dirty="0" smtClean="0"/>
              <a:t> </a:t>
            </a:r>
            <a:r>
              <a:rPr lang="en-US" dirty="0" err="1" smtClean="0"/>
              <a:t>pallidi</a:t>
            </a:r>
            <a:r>
              <a:rPr lang="en-US" dirty="0" smtClean="0"/>
              <a:t>.”</a:t>
            </a:r>
          </a:p>
          <a:p>
            <a:pPr lvl="2"/>
            <a:r>
              <a:rPr lang="en-US" dirty="0" smtClean="0"/>
              <a:t>“Scattered </a:t>
            </a:r>
            <a:r>
              <a:rPr lang="en-US" dirty="0" err="1" smtClean="0"/>
              <a:t>punctate</a:t>
            </a:r>
            <a:r>
              <a:rPr lang="en-US" dirty="0" smtClean="0"/>
              <a:t> calcifications present, consistent with remote </a:t>
            </a:r>
            <a:r>
              <a:rPr lang="en-US" dirty="0" err="1" smtClean="0"/>
              <a:t>granulomatous</a:t>
            </a:r>
            <a:r>
              <a:rPr lang="en-US" dirty="0" smtClean="0"/>
              <a:t> disease versus </a:t>
            </a:r>
            <a:r>
              <a:rPr lang="en-US" dirty="0" err="1" smtClean="0"/>
              <a:t>neurocysticercosis</a:t>
            </a:r>
            <a:r>
              <a:rPr lang="en-US" dirty="0" smtClean="0"/>
              <a: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Changes in the Brain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Volume loss</a:t>
            </a:r>
          </a:p>
          <a:p>
            <a:pPr lvl="1"/>
            <a:r>
              <a:rPr lang="en-US" dirty="0" smtClean="0"/>
              <a:t>Choose one way to describe and stick with it (</a:t>
            </a:r>
            <a:r>
              <a:rPr lang="en-US" dirty="0" err="1" smtClean="0"/>
              <a:t>Supratentorial</a:t>
            </a:r>
            <a:r>
              <a:rPr lang="en-US" dirty="0" smtClean="0"/>
              <a:t>/</a:t>
            </a:r>
            <a:r>
              <a:rPr lang="en-US" dirty="0" err="1" smtClean="0"/>
              <a:t>infratentorial</a:t>
            </a:r>
            <a:r>
              <a:rPr lang="en-US" dirty="0" smtClean="0"/>
              <a:t>, cerebral/</a:t>
            </a:r>
            <a:r>
              <a:rPr lang="en-US" dirty="0" err="1" smtClean="0"/>
              <a:t>cerebellar</a:t>
            </a:r>
            <a:r>
              <a:rPr lang="en-US" dirty="0" smtClean="0"/>
              <a:t>, diffuse, etc) and qualify it with mild, moderate, severe or “greater than expected for age”, or mild for age, or even “mild prominence of the lateral ventricles and </a:t>
            </a:r>
            <a:r>
              <a:rPr lang="en-US" dirty="0" err="1" smtClean="0"/>
              <a:t>sulci</a:t>
            </a:r>
            <a:r>
              <a:rPr lang="en-US" dirty="0" smtClean="0"/>
              <a:t>, greater than expected for age.” </a:t>
            </a:r>
          </a:p>
          <a:p>
            <a:r>
              <a:rPr lang="en-US" dirty="0" smtClean="0"/>
              <a:t>White matter </a:t>
            </a:r>
            <a:r>
              <a:rPr lang="en-US" dirty="0" err="1" smtClean="0"/>
              <a:t>hypoattenuation</a:t>
            </a:r>
            <a:endParaRPr lang="en-US" dirty="0" smtClean="0"/>
          </a:p>
          <a:p>
            <a:pPr lvl="1"/>
            <a:r>
              <a:rPr lang="en-US" dirty="0" smtClean="0"/>
              <a:t>Usually seen in the </a:t>
            </a:r>
            <a:r>
              <a:rPr lang="en-US" dirty="0" err="1" smtClean="0"/>
              <a:t>periventricular</a:t>
            </a:r>
            <a:r>
              <a:rPr lang="en-US" dirty="0" smtClean="0"/>
              <a:t> or </a:t>
            </a:r>
            <a:r>
              <a:rPr lang="en-US" dirty="0" err="1" smtClean="0"/>
              <a:t>subcortical</a:t>
            </a:r>
            <a:r>
              <a:rPr lang="en-US" dirty="0" smtClean="0"/>
              <a:t> regions, and while nonspecific, is most commonly due to hypertension or chronic small vessel ischemia</a:t>
            </a:r>
          </a:p>
          <a:p>
            <a:pPr lvl="1"/>
            <a:r>
              <a:rPr lang="en-US" dirty="0" smtClean="0"/>
              <a:t>Typical dictation: “Mild scattered nonspecific white matter </a:t>
            </a:r>
            <a:r>
              <a:rPr lang="en-US" dirty="0" err="1" smtClean="0"/>
              <a:t>hypoattenuation</a:t>
            </a:r>
            <a:r>
              <a:rPr lang="en-US" dirty="0" smtClean="0"/>
              <a:t> is noted, likely secondary to HTN or chronic </a:t>
            </a:r>
            <a:r>
              <a:rPr lang="en-US" dirty="0" err="1" smtClean="0"/>
              <a:t>microvascular</a:t>
            </a:r>
            <a:r>
              <a:rPr lang="en-US" dirty="0" smtClean="0"/>
              <a:t> ischemia.”</a:t>
            </a:r>
          </a:p>
          <a:p>
            <a:r>
              <a:rPr lang="en-US" dirty="0" smtClean="0"/>
              <a:t>Old brain triad is </a:t>
            </a:r>
            <a:r>
              <a:rPr lang="en-US" dirty="0" err="1" smtClean="0"/>
              <a:t>cerebrovascular</a:t>
            </a:r>
            <a:r>
              <a:rPr lang="en-US" dirty="0" smtClean="0"/>
              <a:t> calcifications, white matter </a:t>
            </a:r>
            <a:r>
              <a:rPr lang="en-US" dirty="0" err="1" smtClean="0"/>
              <a:t>hypoattenuation</a:t>
            </a:r>
            <a:r>
              <a:rPr lang="en-US" dirty="0" smtClean="0"/>
              <a:t>, and volume loss.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Changes in the Brain</a:t>
            </a:r>
            <a:endParaRPr lang="en-US" dirty="0"/>
          </a:p>
        </p:txBody>
      </p:sp>
      <p:sp>
        <p:nvSpPr>
          <p:cNvPr id="3" name="Content Placeholder 2"/>
          <p:cNvSpPr>
            <a:spLocks noGrp="1"/>
          </p:cNvSpPr>
          <p:nvPr>
            <p:ph idx="1"/>
          </p:nvPr>
        </p:nvSpPr>
        <p:spPr/>
        <p:txBody>
          <a:bodyPr/>
          <a:lstStyle/>
          <a:p>
            <a:r>
              <a:rPr lang="en-US" dirty="0" err="1" smtClean="0"/>
              <a:t>Lacunar</a:t>
            </a:r>
            <a:r>
              <a:rPr lang="en-US" dirty="0" smtClean="0"/>
              <a:t> infarcts </a:t>
            </a:r>
            <a:r>
              <a:rPr lang="en-US" dirty="0" err="1" smtClean="0"/>
              <a:t>vs</a:t>
            </a:r>
            <a:r>
              <a:rPr lang="en-US" dirty="0" smtClean="0"/>
              <a:t> </a:t>
            </a:r>
            <a:r>
              <a:rPr lang="en-US" dirty="0" err="1" smtClean="0"/>
              <a:t>perivascular</a:t>
            </a:r>
            <a:r>
              <a:rPr lang="en-US" dirty="0" smtClean="0"/>
              <a:t> spaces</a:t>
            </a:r>
          </a:p>
          <a:p>
            <a:pPr lvl="1"/>
            <a:r>
              <a:rPr lang="en-US" dirty="0" smtClean="0"/>
              <a:t>There is a great discussion in Brant and Helms on this</a:t>
            </a:r>
          </a:p>
          <a:p>
            <a:pPr lvl="1"/>
            <a:r>
              <a:rPr lang="en-US" dirty="0" smtClean="0"/>
              <a:t>Typical dictations</a:t>
            </a:r>
          </a:p>
          <a:p>
            <a:pPr lvl="2"/>
            <a:r>
              <a:rPr lang="en-US" dirty="0" smtClean="0"/>
              <a:t>“Small </a:t>
            </a:r>
            <a:r>
              <a:rPr lang="en-US" dirty="0" err="1" smtClean="0"/>
              <a:t>hypodensity</a:t>
            </a:r>
            <a:r>
              <a:rPr lang="en-US" dirty="0" smtClean="0"/>
              <a:t> seen in the posterior limb of the right internal capsule, likely </a:t>
            </a:r>
            <a:r>
              <a:rPr lang="en-US" dirty="0" err="1" smtClean="0"/>
              <a:t>sequelae</a:t>
            </a:r>
            <a:r>
              <a:rPr lang="en-US" dirty="0" smtClean="0"/>
              <a:t> of an old </a:t>
            </a:r>
            <a:r>
              <a:rPr lang="en-US" dirty="0" err="1" smtClean="0"/>
              <a:t>lacunar</a:t>
            </a:r>
            <a:r>
              <a:rPr lang="en-US" dirty="0" smtClean="0"/>
              <a:t> infarct.”</a:t>
            </a:r>
          </a:p>
          <a:p>
            <a:pPr lvl="2"/>
            <a:r>
              <a:rPr lang="en-US" dirty="0" smtClean="0"/>
              <a:t>“Tiny </a:t>
            </a:r>
            <a:r>
              <a:rPr lang="en-US" dirty="0" err="1" smtClean="0"/>
              <a:t>hypodensity</a:t>
            </a:r>
            <a:r>
              <a:rPr lang="en-US" dirty="0" smtClean="0"/>
              <a:t> seen in the right </a:t>
            </a:r>
            <a:r>
              <a:rPr lang="en-US" dirty="0" err="1" smtClean="0"/>
              <a:t>putamen</a:t>
            </a:r>
            <a:r>
              <a:rPr lang="en-US" dirty="0" smtClean="0"/>
              <a:t> at the level of the anterior </a:t>
            </a:r>
            <a:r>
              <a:rPr lang="en-US" dirty="0" err="1" smtClean="0"/>
              <a:t>commisure</a:t>
            </a:r>
            <a:r>
              <a:rPr lang="en-US" dirty="0" smtClean="0"/>
              <a:t>, likely a dilated </a:t>
            </a:r>
            <a:r>
              <a:rPr lang="en-US" dirty="0" err="1" smtClean="0"/>
              <a:t>perivascular</a:t>
            </a:r>
            <a:r>
              <a:rPr lang="en-US" dirty="0" smtClean="0"/>
              <a:t> space versus old </a:t>
            </a:r>
            <a:r>
              <a:rPr lang="en-US" dirty="0" err="1" smtClean="0"/>
              <a:t>lacunar</a:t>
            </a:r>
            <a:r>
              <a:rPr lang="en-US" dirty="0" smtClean="0"/>
              <a:t> infarct.”</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Marked </a:t>
            </a:r>
            <a:r>
              <a:rPr lang="en-US" dirty="0" err="1" smtClean="0"/>
              <a:t>Cerebrovascular</a:t>
            </a:r>
            <a:r>
              <a:rPr lang="en-US" dirty="0" smtClean="0"/>
              <a:t> Calcifications</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2133600" y="1600200"/>
            <a:ext cx="4876800" cy="4876800"/>
          </a:xfrm>
          <a:prstGeom prst="rect">
            <a:avLst/>
          </a:prstGeom>
          <a:noFill/>
          <a:ln w="9525">
            <a:noFill/>
            <a:miter lim="800000"/>
            <a:headEnd/>
            <a:tailEnd/>
          </a:ln>
          <a:effectLst/>
        </p:spPr>
      </p:pic>
      <p:cxnSp>
        <p:nvCxnSpPr>
          <p:cNvPr id="7" name="Straight Arrow Connector 6"/>
          <p:cNvCxnSpPr/>
          <p:nvPr/>
        </p:nvCxnSpPr>
        <p:spPr>
          <a:xfrm>
            <a:off x="3429000" y="2590800"/>
            <a:ext cx="838200" cy="10668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953000" y="3505200"/>
            <a:ext cx="1143000" cy="3048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Moderate </a:t>
            </a:r>
            <a:r>
              <a:rPr lang="en-US" dirty="0" err="1" smtClean="0"/>
              <a:t>Periventricular</a:t>
            </a:r>
            <a:r>
              <a:rPr lang="en-US" dirty="0" smtClean="0"/>
              <a:t> White Matter </a:t>
            </a:r>
            <a:r>
              <a:rPr lang="en-US" dirty="0" err="1" smtClean="0"/>
              <a:t>Hypoattenuation</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2133600" y="1676400"/>
            <a:ext cx="4876800" cy="4876800"/>
          </a:xfrm>
          <a:prstGeom prst="rect">
            <a:avLst/>
          </a:prstGeom>
          <a:noFill/>
          <a:ln w="9525">
            <a:noFill/>
            <a:miter lim="800000"/>
            <a:headEnd/>
            <a:tailEnd/>
          </a:ln>
          <a:effectLst/>
        </p:spPr>
      </p:pic>
      <p:cxnSp>
        <p:nvCxnSpPr>
          <p:cNvPr id="7" name="Straight Arrow Connector 6"/>
          <p:cNvCxnSpPr/>
          <p:nvPr/>
        </p:nvCxnSpPr>
        <p:spPr>
          <a:xfrm>
            <a:off x="3200400" y="2286000"/>
            <a:ext cx="914400" cy="10668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105400" y="2514600"/>
            <a:ext cx="731520" cy="10668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Lacunar</a:t>
            </a:r>
            <a:r>
              <a:rPr lang="en-US" dirty="0" smtClean="0"/>
              <a:t> Infarct Right </a:t>
            </a:r>
            <a:r>
              <a:rPr lang="en-US" dirty="0" err="1" smtClean="0"/>
              <a:t>Lentiform</a:t>
            </a:r>
            <a:r>
              <a:rPr lang="en-US" dirty="0" smtClean="0"/>
              <a:t> nucleus and Bilateral </a:t>
            </a:r>
            <a:r>
              <a:rPr lang="en-US" dirty="0" err="1" smtClean="0"/>
              <a:t>Globus</a:t>
            </a:r>
            <a:r>
              <a:rPr lang="en-US" dirty="0" smtClean="0"/>
              <a:t> </a:t>
            </a:r>
            <a:r>
              <a:rPr lang="en-US" dirty="0" err="1" smtClean="0"/>
              <a:t>Pallidi</a:t>
            </a:r>
            <a:r>
              <a:rPr lang="en-US" dirty="0" smtClean="0"/>
              <a:t> Calcifications</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2057400" y="1752600"/>
            <a:ext cx="4876800" cy="4876800"/>
          </a:xfrm>
          <a:prstGeom prst="rect">
            <a:avLst/>
          </a:prstGeom>
          <a:noFill/>
          <a:ln w="9525">
            <a:noFill/>
            <a:miter lim="800000"/>
            <a:headEnd/>
            <a:tailEnd/>
          </a:ln>
          <a:effectLst/>
        </p:spPr>
      </p:pic>
      <p:cxnSp>
        <p:nvCxnSpPr>
          <p:cNvPr id="5" name="Straight Arrow Connector 4"/>
          <p:cNvCxnSpPr/>
          <p:nvPr/>
        </p:nvCxnSpPr>
        <p:spPr>
          <a:xfrm>
            <a:off x="2895600" y="2819400"/>
            <a:ext cx="1066800" cy="10668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800600" y="4419600"/>
            <a:ext cx="533400" cy="15240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667000" y="4114800"/>
            <a:ext cx="1295400" cy="7620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Pearls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CTs of the mandible are also </a:t>
            </a:r>
            <a:r>
              <a:rPr lang="en-US" dirty="0" err="1" smtClean="0"/>
              <a:t>misprotocolled</a:t>
            </a:r>
            <a:r>
              <a:rPr lang="en-US" dirty="0" smtClean="0"/>
              <a:t> occasionally and end up on the bone list. Usually when the ER orders CT mandible for facial trauma, they are wanting a maxillofacial CT and these should be </a:t>
            </a:r>
            <a:r>
              <a:rPr lang="en-US" dirty="0" err="1" smtClean="0"/>
              <a:t>protocolled</a:t>
            </a:r>
            <a:r>
              <a:rPr lang="en-US" dirty="0" smtClean="0"/>
              <a:t> without IV contrast.</a:t>
            </a:r>
          </a:p>
          <a:p>
            <a:r>
              <a:rPr lang="en-US" dirty="0" smtClean="0"/>
              <a:t>Temporal bone studies are sometimes ordered as “CT orbit/</a:t>
            </a:r>
            <a:r>
              <a:rPr lang="en-US" dirty="0" err="1" smtClean="0"/>
              <a:t>sella</a:t>
            </a:r>
            <a:r>
              <a:rPr lang="en-US" dirty="0" smtClean="0"/>
              <a:t>/ear” so be sure to look under the indications and protocol it as a </a:t>
            </a:r>
            <a:r>
              <a:rPr lang="en-US" dirty="0" err="1" smtClean="0"/>
              <a:t>noncontrast</a:t>
            </a:r>
            <a:r>
              <a:rPr lang="en-US" dirty="0" smtClean="0"/>
              <a:t> Temporal bone on the 64 slice scanner, if appropriate</a:t>
            </a:r>
          </a:p>
          <a:p>
            <a:r>
              <a:rPr lang="en-US" dirty="0" smtClean="0"/>
              <a:t>CT orbits are sometimes ordered for trauma when a maxillofacial CT would be more appropriate to further evaluate the potential for other facial trauma</a:t>
            </a: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Case Examples</a:t>
            </a:r>
            <a:endParaRPr lang="en-US" dirty="0"/>
          </a:p>
        </p:txBody>
      </p:sp>
      <p:sp>
        <p:nvSpPr>
          <p:cNvPr id="4" name="Content Placeholder 3"/>
          <p:cNvSpPr>
            <a:spLocks noGrp="1"/>
          </p:cNvSpPr>
          <p:nvPr>
            <p:ph idx="1"/>
          </p:nvPr>
        </p:nvSpPr>
        <p:spPr/>
        <p:txBody>
          <a:bodyPr/>
          <a:lstStyle/>
          <a:p>
            <a:r>
              <a:rPr lang="en-US" dirty="0" smtClean="0"/>
              <a:t>The following slides are a few case examples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Unknown age “Found Down”</a:t>
            </a:r>
            <a:endParaRPr lang="en-US" dirty="0"/>
          </a:p>
        </p:txBody>
      </p:sp>
      <p:sp>
        <p:nvSpPr>
          <p:cNvPr id="5" name="Content Placeholder 4"/>
          <p:cNvSpPr>
            <a:spLocks noGrp="1"/>
          </p:cNvSpPr>
          <p:nvPr>
            <p:ph idx="1"/>
          </p:nvPr>
        </p:nvSpPr>
        <p:spPr/>
        <p:txBody>
          <a:bodyPr/>
          <a:lstStyle/>
          <a:p>
            <a:r>
              <a:rPr lang="en-US" dirty="0" smtClean="0"/>
              <a:t>You will get this history frequently!</a:t>
            </a:r>
          </a:p>
          <a:p>
            <a:r>
              <a:rPr lang="en-US" dirty="0" smtClean="0"/>
              <a:t>The following is a good example that they aren’t always negative studies</a:t>
            </a:r>
            <a:endParaRPr lang="en-US" dirty="0"/>
          </a:p>
        </p:txBody>
      </p:sp>
      <p:sp>
        <p:nvSpPr>
          <p:cNvPr id="3" name="TextBox 2"/>
          <p:cNvSpPr txBox="1"/>
          <p:nvPr/>
        </p:nvSpPr>
        <p:spPr>
          <a:xfrm>
            <a:off x="3581400" y="1295400"/>
            <a:ext cx="1524000" cy="369332"/>
          </a:xfrm>
          <a:prstGeom prst="rect">
            <a:avLst/>
          </a:prstGeom>
          <a:noFill/>
        </p:spPr>
        <p:txBody>
          <a:bodyPr wrap="square" rtlCol="0">
            <a:spAutoFit/>
          </a:bodyPr>
          <a:lstStyle/>
          <a:p>
            <a:r>
              <a:rPr lang="en-US" dirty="0" smtClean="0"/>
              <a:t>MR 26118042</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179177.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179178.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179179.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179181.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179182.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179184.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179185.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 MCA Stroke</a:t>
            </a:r>
            <a:endParaRPr lang="en-US" dirty="0"/>
          </a:p>
        </p:txBody>
      </p:sp>
      <p:sp>
        <p:nvSpPr>
          <p:cNvPr id="3" name="Content Placeholder 2"/>
          <p:cNvSpPr>
            <a:spLocks noGrp="1"/>
          </p:cNvSpPr>
          <p:nvPr>
            <p:ph idx="1"/>
          </p:nvPr>
        </p:nvSpPr>
        <p:spPr/>
        <p:txBody>
          <a:bodyPr/>
          <a:lstStyle/>
          <a:p>
            <a:r>
              <a:rPr lang="en-US" dirty="0" smtClean="0"/>
              <a:t>The following slide goes back over the anatomy and indicates branches of the left MCA that are occluded and those that aren’t involved</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Anatomy</a:t>
            </a:r>
            <a:endParaRPr lang="en-US" dirty="0"/>
          </a:p>
        </p:txBody>
      </p:sp>
      <p:sp>
        <p:nvSpPr>
          <p:cNvPr id="5" name="Content Placeholder 4"/>
          <p:cNvSpPr>
            <a:spLocks noGrp="1"/>
          </p:cNvSpPr>
          <p:nvPr>
            <p:ph idx="1"/>
          </p:nvPr>
        </p:nvSpPr>
        <p:spPr/>
        <p:txBody>
          <a:bodyPr/>
          <a:lstStyle/>
          <a:p>
            <a:r>
              <a:rPr lang="en-US" dirty="0" smtClean="0"/>
              <a:t>The following slides cover the most essential anatomy for success on the </a:t>
            </a:r>
            <a:r>
              <a:rPr lang="en-US" dirty="0" err="1" smtClean="0"/>
              <a:t>Neuro</a:t>
            </a:r>
            <a:r>
              <a:rPr lang="en-US" dirty="0" smtClean="0"/>
              <a:t> CT rotation</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179179.jpg"/>
          <p:cNvPicPr>
            <a:picLocks noGrp="1" noChangeAspect="1"/>
          </p:cNvPicPr>
          <p:nvPr isPhoto="1"/>
        </p:nvPicPr>
        <p:blipFill>
          <a:blip r:embed="rId3" cstate="print">
            <a:lum/>
          </a:blip>
          <a:stretch>
            <a:fillRect/>
          </a:stretch>
        </p:blipFill>
        <p:spPr>
          <a:xfrm>
            <a:off x="0" y="626364"/>
            <a:ext cx="3200400" cy="3200400"/>
          </a:xfrm>
          <a:prstGeom prst="rect">
            <a:avLst/>
          </a:prstGeom>
          <a:noFill/>
          <a:ln>
            <a:noFill/>
          </a:ln>
        </p:spPr>
      </p:pic>
      <p:pic>
        <p:nvPicPr>
          <p:cNvPr id="3" name="Picture 2" descr="export--276179182.jpg"/>
          <p:cNvPicPr>
            <a:picLocks noGrp="1" noChangeAspect="1"/>
          </p:cNvPicPr>
          <p:nvPr isPhoto="1"/>
        </p:nvPicPr>
        <p:blipFill>
          <a:blip r:embed="rId4" cstate="print">
            <a:lum/>
          </a:blip>
          <a:stretch>
            <a:fillRect/>
          </a:stretch>
        </p:blipFill>
        <p:spPr>
          <a:xfrm>
            <a:off x="3048000" y="626364"/>
            <a:ext cx="3200400" cy="3200400"/>
          </a:xfrm>
          <a:prstGeom prst="rect">
            <a:avLst/>
          </a:prstGeom>
          <a:noFill/>
          <a:ln>
            <a:noFill/>
          </a:ln>
        </p:spPr>
      </p:pic>
      <p:pic>
        <p:nvPicPr>
          <p:cNvPr id="4" name="Picture 3" descr="export--276179185.jpg"/>
          <p:cNvPicPr>
            <a:picLocks noGrp="1" noChangeAspect="1"/>
          </p:cNvPicPr>
          <p:nvPr isPhoto="1"/>
        </p:nvPicPr>
        <p:blipFill>
          <a:blip r:embed="rId5" cstate="print">
            <a:lum/>
          </a:blip>
          <a:stretch>
            <a:fillRect/>
          </a:stretch>
        </p:blipFill>
        <p:spPr>
          <a:xfrm>
            <a:off x="5943600" y="626364"/>
            <a:ext cx="3200400" cy="3200400"/>
          </a:xfrm>
          <a:prstGeom prst="rect">
            <a:avLst/>
          </a:prstGeom>
          <a:noFill/>
          <a:ln>
            <a:noFill/>
          </a:ln>
        </p:spPr>
      </p:pic>
      <p:pic>
        <p:nvPicPr>
          <p:cNvPr id="5" name="Picture 2"/>
          <p:cNvPicPr>
            <a:picLocks noChangeAspect="1" noChangeArrowheads="1"/>
          </p:cNvPicPr>
          <p:nvPr/>
        </p:nvPicPr>
        <p:blipFill>
          <a:blip r:embed="rId6" cstate="print"/>
          <a:srcRect l="34834" t="38197" r="34293" b="36719"/>
          <a:stretch>
            <a:fillRect/>
          </a:stretch>
        </p:blipFill>
        <p:spPr bwMode="auto">
          <a:xfrm>
            <a:off x="0" y="3826764"/>
            <a:ext cx="4663440" cy="3031236"/>
          </a:xfrm>
          <a:prstGeom prst="rect">
            <a:avLst/>
          </a:prstGeom>
          <a:noFill/>
          <a:ln w="9525">
            <a:noFill/>
            <a:miter lim="800000"/>
            <a:headEnd/>
            <a:tailEnd/>
          </a:ln>
        </p:spPr>
      </p:pic>
      <p:pic>
        <p:nvPicPr>
          <p:cNvPr id="6" name="Picture 2"/>
          <p:cNvPicPr>
            <a:picLocks noChangeAspect="1" noChangeArrowheads="1"/>
          </p:cNvPicPr>
          <p:nvPr/>
        </p:nvPicPr>
        <p:blipFill>
          <a:blip r:embed="rId6" cstate="print"/>
          <a:srcRect l="65026" t="38200" r="4010" b="36719"/>
          <a:stretch>
            <a:fillRect/>
          </a:stretch>
        </p:blipFill>
        <p:spPr bwMode="auto">
          <a:xfrm>
            <a:off x="4487501" y="3826764"/>
            <a:ext cx="4656499" cy="3017520"/>
          </a:xfrm>
          <a:prstGeom prst="rect">
            <a:avLst/>
          </a:prstGeom>
          <a:noFill/>
          <a:ln w="9525">
            <a:noFill/>
            <a:miter lim="800000"/>
            <a:headEnd/>
            <a:tailEnd/>
          </a:ln>
        </p:spPr>
      </p:pic>
      <p:sp>
        <p:nvSpPr>
          <p:cNvPr id="7" name="Title 6"/>
          <p:cNvSpPr>
            <a:spLocks noGrp="1"/>
          </p:cNvSpPr>
          <p:nvPr>
            <p:ph type="title"/>
          </p:nvPr>
        </p:nvSpPr>
        <p:spPr>
          <a:xfrm>
            <a:off x="457200" y="-76200"/>
            <a:ext cx="8229600" cy="762000"/>
          </a:xfrm>
        </p:spPr>
        <p:txBody>
          <a:bodyPr>
            <a:normAutofit/>
          </a:bodyPr>
          <a:lstStyle/>
          <a:p>
            <a:r>
              <a:rPr lang="en-US" sz="1800" dirty="0" smtClean="0">
                <a:solidFill>
                  <a:srgbClr val="FFFF00"/>
                </a:solidFill>
                <a:latin typeface="+mn-lt"/>
              </a:rPr>
              <a:t>Notice the </a:t>
            </a:r>
            <a:r>
              <a:rPr lang="en-US" sz="1800" dirty="0" err="1" smtClean="0">
                <a:solidFill>
                  <a:srgbClr val="FFFF00"/>
                </a:solidFill>
                <a:latin typeface="+mn-lt"/>
              </a:rPr>
              <a:t>lenticulostriate</a:t>
            </a:r>
            <a:r>
              <a:rPr lang="en-US" sz="1800" dirty="0" smtClean="0">
                <a:solidFill>
                  <a:srgbClr val="FFFF00"/>
                </a:solidFill>
                <a:latin typeface="+mn-lt"/>
              </a:rPr>
              <a:t> arteries don’t appear to be involved, indicating the clot is likely distal to these branches</a:t>
            </a:r>
            <a:endParaRPr lang="en-US" sz="1800" dirty="0">
              <a:solidFill>
                <a:srgbClr val="FFFF00"/>
              </a:solidFill>
              <a:latin typeface="+mn-l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 MCA Infarct</a:t>
            </a:r>
            <a:endParaRPr lang="en-US" dirty="0"/>
          </a:p>
        </p:txBody>
      </p:sp>
      <p:sp>
        <p:nvSpPr>
          <p:cNvPr id="3" name="Content Placeholder 2"/>
          <p:cNvSpPr>
            <a:spLocks noGrp="1"/>
          </p:cNvSpPr>
          <p:nvPr>
            <p:ph idx="1"/>
          </p:nvPr>
        </p:nvSpPr>
        <p:spPr/>
        <p:txBody>
          <a:bodyPr>
            <a:normAutofit fontScale="77500" lnSpcReduction="20000"/>
          </a:bodyPr>
          <a:lstStyle/>
          <a:p>
            <a:pPr fontAlgn="t"/>
            <a:r>
              <a:rPr lang="en-US" dirty="0" smtClean="0"/>
              <a:t>Many causes (thrombotic vs. embolic, dissection, </a:t>
            </a:r>
            <a:r>
              <a:rPr lang="en-US" dirty="0" err="1" smtClean="0"/>
              <a:t>vasculitis</a:t>
            </a:r>
            <a:r>
              <a:rPr lang="en-US" dirty="0" smtClean="0"/>
              <a:t>, </a:t>
            </a:r>
            <a:r>
              <a:rPr lang="en-US" dirty="0" err="1" smtClean="0"/>
              <a:t>hypoperfusion</a:t>
            </a:r>
            <a:r>
              <a:rPr lang="en-US" dirty="0" smtClean="0"/>
              <a:t>)</a:t>
            </a:r>
          </a:p>
          <a:p>
            <a:pPr fontAlgn="t"/>
            <a:r>
              <a:rPr lang="en-US" dirty="0" smtClean="0"/>
              <a:t>Early: Critical disturbance in CBF</a:t>
            </a:r>
          </a:p>
          <a:p>
            <a:pPr lvl="1" fontAlgn="t"/>
            <a:r>
              <a:rPr lang="en-US" sz="2600" dirty="0" smtClean="0"/>
              <a:t>Severely ischemic core has CBF &lt; (6-8 cm³)/(100 g/min) (normal ~ [60 cm³]/[100 g/min])</a:t>
            </a:r>
          </a:p>
          <a:p>
            <a:pPr lvl="1" fontAlgn="t"/>
            <a:r>
              <a:rPr lang="en-US" sz="2600" dirty="0" smtClean="0"/>
              <a:t>Oxygen depletion, energy failure, terminal depolarization, ion homeostasis failure</a:t>
            </a:r>
          </a:p>
          <a:p>
            <a:pPr lvl="1" fontAlgn="t"/>
            <a:r>
              <a:rPr lang="en-US" sz="2600" dirty="0" smtClean="0"/>
              <a:t>Bulk of final infarct → </a:t>
            </a:r>
            <a:r>
              <a:rPr lang="en-US" sz="2600" dirty="0" err="1" smtClean="0"/>
              <a:t>cytotoxic</a:t>
            </a:r>
            <a:r>
              <a:rPr lang="en-US" sz="2600" dirty="0" smtClean="0"/>
              <a:t> edema, cell death</a:t>
            </a:r>
          </a:p>
          <a:p>
            <a:pPr lvl="1" fontAlgn="t"/>
            <a:r>
              <a:rPr lang="en-US" dirty="0" smtClean="0"/>
              <a:t>Later: Evolution from ischemia to infarction depends on many factors</a:t>
            </a:r>
          </a:p>
          <a:p>
            <a:pPr lvl="1" fontAlgn="t"/>
            <a:r>
              <a:rPr lang="en-US" dirty="0" smtClean="0"/>
              <a:t>Ischemic "penumbra" CBF between (10-20 cm³)/(100 g/min)</a:t>
            </a:r>
          </a:p>
          <a:p>
            <a:pPr lvl="2" fontAlgn="t"/>
            <a:r>
              <a:rPr lang="en-US" sz="2400" dirty="0" smtClean="0"/>
              <a:t>Theoretically salvageable tissue</a:t>
            </a:r>
          </a:p>
          <a:p>
            <a:pPr lvl="2" fontAlgn="t"/>
            <a:r>
              <a:rPr lang="en-US" sz="2400" dirty="0" smtClean="0"/>
              <a:t>Target of </a:t>
            </a:r>
            <a:r>
              <a:rPr lang="en-US" sz="2400" dirty="0" err="1" smtClean="0"/>
              <a:t>thrombolysis</a:t>
            </a:r>
            <a:r>
              <a:rPr lang="en-US" sz="2400" dirty="0" smtClean="0"/>
              <a:t>, </a:t>
            </a:r>
            <a:r>
              <a:rPr lang="en-US" sz="2400" dirty="0" err="1" smtClean="0"/>
              <a:t>neuroprotective</a:t>
            </a:r>
            <a:r>
              <a:rPr lang="en-US" sz="2400" dirty="0" smtClean="0"/>
              <a:t> agents</a:t>
            </a:r>
          </a:p>
          <a:p>
            <a:pPr fontAlgn="t"/>
            <a:r>
              <a:rPr lang="en-US" dirty="0" smtClean="0"/>
              <a:t>Associated abnormalities</a:t>
            </a:r>
          </a:p>
          <a:p>
            <a:pPr lvl="1" fontAlgn="t"/>
            <a:r>
              <a:rPr lang="en-US" dirty="0" smtClean="0"/>
              <a:t>Cardiac disease, </a:t>
            </a:r>
            <a:r>
              <a:rPr lang="en-US" dirty="0" err="1" smtClean="0"/>
              <a:t>prothrombotic</a:t>
            </a:r>
            <a:r>
              <a:rPr lang="en-US" dirty="0" smtClean="0"/>
              <a:t> states</a:t>
            </a:r>
          </a:p>
          <a:p>
            <a:pPr lvl="1" fontAlgn="t"/>
            <a:r>
              <a:rPr lang="en-US" dirty="0" smtClean="0"/>
              <a:t>Additional stroke risk factors: C-reactive protein, </a:t>
            </a:r>
            <a:r>
              <a:rPr lang="en-US" dirty="0" err="1" smtClean="0"/>
              <a:t>homocysteine</a:t>
            </a:r>
            <a:endParaRPr lang="en-US" dirty="0" smtClean="0"/>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Parenchymal</a:t>
            </a:r>
            <a:r>
              <a:rPr lang="en-US" dirty="0" smtClean="0"/>
              <a:t> </a:t>
            </a:r>
            <a:r>
              <a:rPr lang="en-US" dirty="0" err="1" smtClean="0"/>
              <a:t>Hypodensity</a:t>
            </a:r>
            <a:endParaRPr lang="en-US" dirty="0"/>
          </a:p>
        </p:txBody>
      </p:sp>
      <p:sp>
        <p:nvSpPr>
          <p:cNvPr id="3" name="Content Placeholder 2"/>
          <p:cNvSpPr>
            <a:spLocks noGrp="1"/>
          </p:cNvSpPr>
          <p:nvPr>
            <p:ph idx="1"/>
          </p:nvPr>
        </p:nvSpPr>
        <p:spPr/>
        <p:txBody>
          <a:bodyPr/>
          <a:lstStyle/>
          <a:p>
            <a:r>
              <a:rPr lang="en-US" b="1" dirty="0" err="1" smtClean="0"/>
              <a:t>DDx</a:t>
            </a:r>
            <a:r>
              <a:rPr lang="en-US" b="1" dirty="0" smtClean="0"/>
              <a:t> for </a:t>
            </a:r>
            <a:r>
              <a:rPr lang="en-US" b="1" dirty="0" err="1" smtClean="0"/>
              <a:t>Parenchymal</a:t>
            </a:r>
            <a:r>
              <a:rPr lang="en-US" b="1" dirty="0" smtClean="0"/>
              <a:t> </a:t>
            </a:r>
            <a:r>
              <a:rPr lang="en-US" b="1" dirty="0" err="1" smtClean="0"/>
              <a:t>Hypodensity</a:t>
            </a:r>
            <a:r>
              <a:rPr lang="en-US" b="1" dirty="0" smtClean="0"/>
              <a:t> (Nonvascular Causes)</a:t>
            </a:r>
          </a:p>
          <a:p>
            <a:pPr lvl="1"/>
            <a:r>
              <a:rPr lang="en-US" dirty="0" smtClean="0"/>
              <a:t>Infiltrating neoplasm (e.g., </a:t>
            </a:r>
            <a:r>
              <a:rPr lang="en-US" dirty="0" err="1" smtClean="0"/>
              <a:t>astrocytoma</a:t>
            </a:r>
            <a:r>
              <a:rPr lang="en-US" dirty="0" smtClean="0"/>
              <a:t>)</a:t>
            </a:r>
          </a:p>
          <a:p>
            <a:pPr lvl="1"/>
            <a:r>
              <a:rPr lang="en-US" dirty="0" smtClean="0"/>
              <a:t>Cerebral contusion</a:t>
            </a:r>
          </a:p>
          <a:p>
            <a:pPr lvl="1"/>
            <a:r>
              <a:rPr lang="en-US" dirty="0" smtClean="0"/>
              <a:t>Inflammation (</a:t>
            </a:r>
            <a:r>
              <a:rPr lang="en-US" dirty="0" err="1" smtClean="0"/>
              <a:t>cerebritis</a:t>
            </a:r>
            <a:r>
              <a:rPr lang="en-US" dirty="0" smtClean="0"/>
              <a:t>, encephalitis)</a:t>
            </a:r>
          </a:p>
          <a:p>
            <a:pPr lvl="1"/>
            <a:r>
              <a:rPr lang="en-US" dirty="0" smtClean="0"/>
              <a:t>Evolving </a:t>
            </a:r>
            <a:r>
              <a:rPr lang="en-US" dirty="0" err="1" smtClean="0"/>
              <a:t>encephalomalacia</a:t>
            </a:r>
            <a:endParaRPr lang="en-US" dirty="0" smtClean="0"/>
          </a:p>
          <a:p>
            <a:pPr lvl="1"/>
            <a:r>
              <a:rPr lang="en-US" dirty="0" smtClean="0"/>
              <a:t>Dural venous thrombosis with </a:t>
            </a:r>
            <a:r>
              <a:rPr lang="en-US" dirty="0" err="1" smtClean="0"/>
              <a:t>parenchymal</a:t>
            </a:r>
            <a:r>
              <a:rPr lang="en-US" dirty="0" smtClean="0"/>
              <a:t> venous congestion and edema</a:t>
            </a: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 MCA Stroke</a:t>
            </a:r>
            <a:endParaRPr lang="en-US" dirty="0"/>
          </a:p>
        </p:txBody>
      </p:sp>
      <p:sp>
        <p:nvSpPr>
          <p:cNvPr id="3" name="Content Placeholder 2"/>
          <p:cNvSpPr>
            <a:spLocks noGrp="1"/>
          </p:cNvSpPr>
          <p:nvPr>
            <p:ph idx="1"/>
          </p:nvPr>
        </p:nvSpPr>
        <p:spPr/>
        <p:txBody>
          <a:bodyPr/>
          <a:lstStyle/>
          <a:p>
            <a:r>
              <a:rPr lang="en-US" dirty="0" smtClean="0"/>
              <a:t>The next slide gives the correlate MRI images, but don’t worry about these because you’ll only be reading CT during this rotation</a:t>
            </a:r>
          </a:p>
          <a:p>
            <a:r>
              <a:rPr lang="en-US" dirty="0" smtClean="0"/>
              <a:t>They are obviously helpful to get a head start for the future, however. </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414463.jpg"/>
          <p:cNvPicPr>
            <a:picLocks noGrp="1" noChangeAspect="1"/>
          </p:cNvPicPr>
          <p:nvPr isPhoto="1"/>
        </p:nvPicPr>
        <p:blipFill>
          <a:blip r:embed="rId3" cstate="print">
            <a:lum/>
          </a:blip>
          <a:stretch>
            <a:fillRect/>
          </a:stretch>
        </p:blipFill>
        <p:spPr>
          <a:xfrm>
            <a:off x="685800" y="0"/>
            <a:ext cx="3429000" cy="3429000"/>
          </a:xfrm>
          <a:prstGeom prst="rect">
            <a:avLst/>
          </a:prstGeom>
          <a:noFill/>
          <a:ln>
            <a:noFill/>
          </a:ln>
        </p:spPr>
      </p:pic>
      <p:pic>
        <p:nvPicPr>
          <p:cNvPr id="3" name="Picture 2" descr="export--276414741.jpg"/>
          <p:cNvPicPr>
            <a:picLocks noGrp="1" noChangeAspect="1"/>
          </p:cNvPicPr>
          <p:nvPr isPhoto="1"/>
        </p:nvPicPr>
        <p:blipFill>
          <a:blip r:embed="rId4" cstate="print">
            <a:lum/>
          </a:blip>
          <a:stretch>
            <a:fillRect/>
          </a:stretch>
        </p:blipFill>
        <p:spPr>
          <a:xfrm>
            <a:off x="5029200" y="0"/>
            <a:ext cx="3429000" cy="3429000"/>
          </a:xfrm>
          <a:prstGeom prst="rect">
            <a:avLst/>
          </a:prstGeom>
          <a:noFill/>
          <a:ln>
            <a:noFill/>
          </a:ln>
        </p:spPr>
      </p:pic>
      <p:pic>
        <p:nvPicPr>
          <p:cNvPr id="4" name="Picture 3" descr="export--276416870.jpg"/>
          <p:cNvPicPr>
            <a:picLocks noGrp="1" noChangeAspect="1"/>
          </p:cNvPicPr>
          <p:nvPr isPhoto="1"/>
        </p:nvPicPr>
        <p:blipFill>
          <a:blip r:embed="rId5" cstate="print">
            <a:lum/>
          </a:blip>
          <a:stretch>
            <a:fillRect/>
          </a:stretch>
        </p:blipFill>
        <p:spPr>
          <a:xfrm>
            <a:off x="685800" y="3429000"/>
            <a:ext cx="3429000" cy="3429000"/>
          </a:xfrm>
          <a:prstGeom prst="rect">
            <a:avLst/>
          </a:prstGeom>
          <a:noFill/>
          <a:ln>
            <a:noFill/>
          </a:ln>
        </p:spPr>
      </p:pic>
      <p:pic>
        <p:nvPicPr>
          <p:cNvPr id="5" name="Picture 4" descr="export--276416490.jpg"/>
          <p:cNvPicPr>
            <a:picLocks noGrp="1" noChangeAspect="1"/>
          </p:cNvPicPr>
          <p:nvPr isPhoto="1"/>
        </p:nvPicPr>
        <p:blipFill>
          <a:blip r:embed="rId6" cstate="print">
            <a:lum/>
          </a:blip>
          <a:stretch>
            <a:fillRect/>
          </a:stretch>
        </p:blipFill>
        <p:spPr>
          <a:xfrm>
            <a:off x="5029200" y="3429000"/>
            <a:ext cx="3429000" cy="3429000"/>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 MCA Stroke</a:t>
            </a:r>
            <a:endParaRPr lang="en-US" dirty="0"/>
          </a:p>
        </p:txBody>
      </p:sp>
      <p:sp>
        <p:nvSpPr>
          <p:cNvPr id="3" name="Content Placeholder 2"/>
          <p:cNvSpPr>
            <a:spLocks noGrp="1"/>
          </p:cNvSpPr>
          <p:nvPr>
            <p:ph idx="1"/>
          </p:nvPr>
        </p:nvSpPr>
        <p:spPr/>
        <p:txBody>
          <a:bodyPr/>
          <a:lstStyle/>
          <a:p>
            <a:r>
              <a:rPr lang="en-US" dirty="0" smtClean="0"/>
              <a:t>CT perfusion is done occasionally in an effort to locate the “penumbra”</a:t>
            </a:r>
          </a:p>
          <a:p>
            <a:r>
              <a:rPr lang="en-US" dirty="0" smtClean="0"/>
              <a:t>There is a good discussion of this in Brant and Helms</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430384.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430432.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430485.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 MCA Stroke</a:t>
            </a:r>
            <a:endParaRPr lang="en-US" dirty="0"/>
          </a:p>
        </p:txBody>
      </p:sp>
      <p:sp>
        <p:nvSpPr>
          <p:cNvPr id="3" name="Content Placeholder 2"/>
          <p:cNvSpPr>
            <a:spLocks noGrp="1"/>
          </p:cNvSpPr>
          <p:nvPr>
            <p:ph idx="1"/>
          </p:nvPr>
        </p:nvSpPr>
        <p:spPr/>
        <p:txBody>
          <a:bodyPr/>
          <a:lstStyle/>
          <a:p>
            <a:r>
              <a:rPr lang="en-US" dirty="0" smtClean="0"/>
              <a:t>This patient had other imaging done in the neck which is shown on the following slides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Fissures, </a:t>
            </a:r>
            <a:r>
              <a:rPr lang="en-US" dirty="0" err="1" smtClean="0"/>
              <a:t>Gyri</a:t>
            </a:r>
            <a:r>
              <a:rPr lang="en-US" dirty="0" smtClean="0"/>
              <a:t>, </a:t>
            </a:r>
            <a:r>
              <a:rPr lang="en-US" dirty="0" err="1" smtClean="0"/>
              <a:t>Sulci</a:t>
            </a:r>
            <a:endParaRPr lang="en-US" dirty="0"/>
          </a:p>
        </p:txBody>
      </p:sp>
      <p:pic>
        <p:nvPicPr>
          <p:cNvPr id="15362" name="Picture 2"/>
          <p:cNvPicPr>
            <a:picLocks noChangeAspect="1" noChangeArrowheads="1"/>
          </p:cNvPicPr>
          <p:nvPr/>
        </p:nvPicPr>
        <p:blipFill>
          <a:blip r:embed="rId3" cstate="print"/>
          <a:srcRect l="33750" t="9000" r="3125" b="30000"/>
          <a:stretch>
            <a:fillRect/>
          </a:stretch>
        </p:blipFill>
        <p:spPr bwMode="auto">
          <a:xfrm>
            <a:off x="685800" y="1752600"/>
            <a:ext cx="76962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428519.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428525.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428526.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428527.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ort--276428528.jpg"/>
          <p:cNvPicPr>
            <a:picLocks noGrp="1" noChangeAspect="1"/>
          </p:cNvPicPr>
          <p:nvPr isPhoto="1"/>
        </p:nvPicPr>
        <p:blipFill>
          <a:blip r:embed="rId3" cstate="print">
            <a:lum/>
          </a:blip>
          <a:stretch>
            <a:fillRect/>
          </a:stretch>
        </p:blipFill>
        <p:spPr>
          <a:xfrm>
            <a:off x="1143000" y="0"/>
            <a:ext cx="6858000" cy="6858000"/>
          </a:xfrm>
          <a:prstGeom prst="rect">
            <a:avLst/>
          </a:prstGeom>
          <a:noFill/>
          <a:ln>
            <a:noFill/>
          </a:ln>
        </p:spPr>
      </p:pic>
      <p:cxnSp>
        <p:nvCxnSpPr>
          <p:cNvPr id="4" name="Straight Arrow Connector 3"/>
          <p:cNvCxnSpPr/>
          <p:nvPr/>
        </p:nvCxnSpPr>
        <p:spPr>
          <a:xfrm flipH="1" flipV="1">
            <a:off x="5943600" y="3429000"/>
            <a:ext cx="2667000" cy="17526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 ICA Occlusive Disease</a:t>
            </a:r>
            <a:endParaRPr lang="en-US" dirty="0"/>
          </a:p>
        </p:txBody>
      </p:sp>
      <p:sp>
        <p:nvSpPr>
          <p:cNvPr id="3" name="Content Placeholder 2"/>
          <p:cNvSpPr>
            <a:spLocks noGrp="1"/>
          </p:cNvSpPr>
          <p:nvPr>
            <p:ph idx="1"/>
          </p:nvPr>
        </p:nvSpPr>
        <p:spPr/>
        <p:txBody>
          <a:bodyPr>
            <a:normAutofit fontScale="92500" lnSpcReduction="20000"/>
          </a:bodyPr>
          <a:lstStyle/>
          <a:p>
            <a:pPr fontAlgn="t"/>
            <a:r>
              <a:rPr lang="en-US" b="1" cap="all" dirty="0" smtClean="0"/>
              <a:t>DIFFERENTIAL DIAGNOSIS</a:t>
            </a:r>
          </a:p>
          <a:p>
            <a:pPr lvl="1" fontAlgn="t"/>
            <a:r>
              <a:rPr lang="en-US" b="1" dirty="0" smtClean="0"/>
              <a:t>Atherosclerotic Vascular Disease</a:t>
            </a:r>
          </a:p>
          <a:p>
            <a:pPr lvl="2"/>
            <a:r>
              <a:rPr lang="en-US" dirty="0" smtClean="0"/>
              <a:t>Smooth/irregular narrowing of proximal ICA, Ca++ in arterial walls</a:t>
            </a:r>
          </a:p>
          <a:p>
            <a:pPr lvl="2"/>
            <a:r>
              <a:rPr lang="en-US" dirty="0" smtClean="0"/>
              <a:t>ICA, </a:t>
            </a:r>
            <a:r>
              <a:rPr lang="en-US" dirty="0" err="1" smtClean="0"/>
              <a:t>vertebrobasilar</a:t>
            </a:r>
            <a:r>
              <a:rPr lang="en-US" dirty="0" smtClean="0"/>
              <a:t> arteries most common sites</a:t>
            </a:r>
            <a:endParaRPr lang="en-US" b="1" dirty="0" smtClean="0"/>
          </a:p>
          <a:p>
            <a:pPr lvl="1" fontAlgn="t"/>
            <a:r>
              <a:rPr lang="en-US" b="1" dirty="0" smtClean="0"/>
              <a:t>Dissection</a:t>
            </a:r>
          </a:p>
          <a:p>
            <a:pPr lvl="2" fontAlgn="t"/>
            <a:r>
              <a:rPr lang="en-US" dirty="0" smtClean="0"/>
              <a:t>Typically spares carotid bulb; no calcification</a:t>
            </a:r>
          </a:p>
          <a:p>
            <a:pPr lvl="2" fontAlgn="t"/>
            <a:r>
              <a:rPr lang="en-US" dirty="0" smtClean="0"/>
              <a:t>Seen in young or middle-aged groups</a:t>
            </a:r>
          </a:p>
          <a:p>
            <a:pPr lvl="2" fontAlgn="t"/>
            <a:r>
              <a:rPr lang="en-US" dirty="0" smtClean="0"/>
              <a:t>Smoother, longer narrowing without intracranial involvement</a:t>
            </a:r>
          </a:p>
          <a:p>
            <a:pPr lvl="1" fontAlgn="t"/>
            <a:r>
              <a:rPr lang="en-US" b="1" u="sng" dirty="0" err="1" smtClean="0"/>
              <a:t>Fibromuscular</a:t>
            </a:r>
            <a:r>
              <a:rPr lang="en-US" b="1" u="sng" dirty="0" smtClean="0"/>
              <a:t> Dysplasia</a:t>
            </a:r>
          </a:p>
          <a:p>
            <a:pPr lvl="2" fontAlgn="t"/>
            <a:r>
              <a:rPr lang="en-US" dirty="0" smtClean="0"/>
              <a:t>"String of beads" &gt; &gt; long-segment </a:t>
            </a:r>
            <a:r>
              <a:rPr lang="en-US" dirty="0" err="1" smtClean="0"/>
              <a:t>stenosis</a:t>
            </a:r>
            <a:endParaRPr lang="en-US" dirty="0" smtClean="0"/>
          </a:p>
          <a:p>
            <a:pPr lvl="1" fontAlgn="t"/>
            <a:r>
              <a:rPr lang="en-US" b="1" u="sng" dirty="0" smtClean="0"/>
              <a:t>Vasospasm</a:t>
            </a:r>
          </a:p>
          <a:p>
            <a:pPr lvl="2" fontAlgn="t"/>
            <a:r>
              <a:rPr lang="en-US" dirty="0" smtClean="0"/>
              <a:t>Usually iatrogenic (catheter-induced), transient</a:t>
            </a:r>
          </a:p>
          <a:p>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 ICA </a:t>
            </a:r>
            <a:r>
              <a:rPr lang="en-US" dirty="0" err="1" smtClean="0"/>
              <a:t>Athersclerotic</a:t>
            </a:r>
            <a:r>
              <a:rPr lang="en-US" dirty="0" smtClean="0"/>
              <a:t> Disease</a:t>
            </a:r>
            <a:endParaRPr lang="en-US" dirty="0"/>
          </a:p>
        </p:txBody>
      </p:sp>
      <p:sp>
        <p:nvSpPr>
          <p:cNvPr id="3" name="Content Placeholder 2"/>
          <p:cNvSpPr>
            <a:spLocks noGrp="1"/>
          </p:cNvSpPr>
          <p:nvPr>
            <p:ph idx="1"/>
          </p:nvPr>
        </p:nvSpPr>
        <p:spPr/>
        <p:txBody>
          <a:bodyPr>
            <a:normAutofit fontScale="92500"/>
          </a:bodyPr>
          <a:lstStyle/>
          <a:p>
            <a:r>
              <a:rPr lang="en-US" dirty="0" smtClean="0"/>
              <a:t>Protocol</a:t>
            </a:r>
          </a:p>
          <a:p>
            <a:pPr lvl="1"/>
            <a:r>
              <a:rPr lang="en-US" dirty="0" smtClean="0"/>
              <a:t>Color Doppler US as initial screen</a:t>
            </a:r>
          </a:p>
          <a:p>
            <a:pPr lvl="1"/>
            <a:r>
              <a:rPr lang="en-US" dirty="0" smtClean="0"/>
              <a:t>CTA/MRA or contrast MRA</a:t>
            </a:r>
          </a:p>
          <a:p>
            <a:pPr lvl="1"/>
            <a:r>
              <a:rPr lang="en-US" dirty="0" smtClean="0"/>
              <a:t>Consider DSA prior to carotid </a:t>
            </a:r>
            <a:r>
              <a:rPr lang="en-US" dirty="0" err="1" smtClean="0"/>
              <a:t>endarectomy</a:t>
            </a:r>
            <a:r>
              <a:rPr lang="en-US" dirty="0" smtClean="0"/>
              <a:t>, in equivocal cases or if CTA/MRA shows "occlusion"</a:t>
            </a:r>
          </a:p>
          <a:p>
            <a:r>
              <a:rPr lang="en-US" b="1" dirty="0" smtClean="0"/>
              <a:t>Diagnostic Checklist</a:t>
            </a:r>
          </a:p>
          <a:p>
            <a:pPr lvl="1"/>
            <a:r>
              <a:rPr lang="en-US" dirty="0" smtClean="0"/>
              <a:t>DSA remains "gold standard" but acceptable noninvasive preoperative imaging includes any 2 of</a:t>
            </a:r>
          </a:p>
          <a:p>
            <a:pPr lvl="1"/>
            <a:r>
              <a:rPr lang="en-US" dirty="0" smtClean="0"/>
              <a:t>US, CTA, TOF, or contrast-enhanced MRA</a:t>
            </a:r>
          </a:p>
          <a:p>
            <a:pPr lvl="1"/>
            <a:r>
              <a:rPr lang="en-US" dirty="0" smtClean="0"/>
              <a:t>Late-phase DSA important to rule out "pseudo-occlusion"</a:t>
            </a:r>
          </a:p>
          <a:p>
            <a:pPr lvl="2"/>
            <a:r>
              <a:rPr lang="en-US" dirty="0" smtClean="0"/>
              <a:t>High-grade </a:t>
            </a:r>
            <a:r>
              <a:rPr lang="en-US" dirty="0" err="1" smtClean="0"/>
              <a:t>stenosis</a:t>
            </a:r>
            <a:r>
              <a:rPr lang="en-US" dirty="0" smtClean="0"/>
              <a:t> with "string" sign</a:t>
            </a:r>
            <a:endParaRPr lang="en-US" b="1" dirty="0" smtClean="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55625" t="25781" r="5625" b="20313"/>
          <a:stretch>
            <a:fillRect/>
          </a:stretch>
        </p:blipFill>
        <p:spPr bwMode="auto">
          <a:xfrm>
            <a:off x="1" y="1"/>
            <a:ext cx="4518992" cy="5029200"/>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l="55625" t="25781" r="5625" b="20313"/>
          <a:stretch>
            <a:fillRect/>
          </a:stretch>
        </p:blipFill>
        <p:spPr bwMode="auto">
          <a:xfrm>
            <a:off x="4625008" y="0"/>
            <a:ext cx="4518992" cy="50292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 ICA </a:t>
            </a:r>
            <a:r>
              <a:rPr lang="en-US" dirty="0" err="1" smtClean="0"/>
              <a:t>Athersclerotic</a:t>
            </a:r>
            <a:r>
              <a:rPr lang="en-US" dirty="0" smtClean="0"/>
              <a:t> Disease</a:t>
            </a:r>
            <a:endParaRPr lang="en-US" dirty="0"/>
          </a:p>
        </p:txBody>
      </p:sp>
      <p:sp>
        <p:nvSpPr>
          <p:cNvPr id="3" name="Content Placeholder 2"/>
          <p:cNvSpPr>
            <a:spLocks noGrp="1"/>
          </p:cNvSpPr>
          <p:nvPr>
            <p:ph idx="1"/>
          </p:nvPr>
        </p:nvSpPr>
        <p:spPr/>
        <p:txBody>
          <a:bodyPr>
            <a:normAutofit lnSpcReduction="10000"/>
          </a:bodyPr>
          <a:lstStyle/>
          <a:p>
            <a:r>
              <a:rPr lang="en-US" b="1" dirty="0" smtClean="0"/>
              <a:t>Pathology</a:t>
            </a:r>
          </a:p>
          <a:p>
            <a:pPr lvl="1"/>
            <a:r>
              <a:rPr lang="en-US" dirty="0" smtClean="0"/>
              <a:t>NASCET method: % </a:t>
            </a:r>
            <a:r>
              <a:rPr lang="en-US" dirty="0" err="1" smtClean="0"/>
              <a:t>stenosis</a:t>
            </a:r>
            <a:r>
              <a:rPr lang="en-US" dirty="0" smtClean="0"/>
              <a:t> = (normal lumen - minimal residual lumen)/normal lumen, x 100</a:t>
            </a:r>
          </a:p>
          <a:p>
            <a:pPr lvl="1"/>
            <a:r>
              <a:rPr lang="en-US" dirty="0" smtClean="0"/>
              <a:t>Mild (&lt; 50%), moderate (50-70%), severe (70-99%)</a:t>
            </a:r>
          </a:p>
          <a:p>
            <a:r>
              <a:rPr lang="en-US" b="1" dirty="0" smtClean="0"/>
              <a:t>Treatment</a:t>
            </a:r>
          </a:p>
          <a:p>
            <a:pPr lvl="1"/>
            <a:r>
              <a:rPr lang="en-US" dirty="0" smtClean="0"/>
              <a:t>Carotid </a:t>
            </a:r>
            <a:r>
              <a:rPr lang="en-US" dirty="0" err="1" smtClean="0"/>
              <a:t>endarterectomy</a:t>
            </a:r>
            <a:r>
              <a:rPr lang="en-US" dirty="0" smtClean="0"/>
              <a:t> (CEA) if symptomatic carotid </a:t>
            </a:r>
            <a:r>
              <a:rPr lang="en-US" dirty="0" err="1" smtClean="0"/>
              <a:t>stenosis</a:t>
            </a:r>
            <a:r>
              <a:rPr lang="en-US" dirty="0" smtClean="0"/>
              <a:t> ≥ 70% (NASCET)</a:t>
            </a:r>
          </a:p>
          <a:p>
            <a:pPr lvl="1"/>
            <a:r>
              <a:rPr lang="en-US" dirty="0" smtClean="0"/>
              <a:t>Symptomatic moderate </a:t>
            </a:r>
            <a:r>
              <a:rPr lang="en-US" dirty="0" err="1" smtClean="0"/>
              <a:t>stenosis</a:t>
            </a:r>
            <a:r>
              <a:rPr lang="en-US" dirty="0" smtClean="0"/>
              <a:t> (50-69%) also benefits from CEA (NASCET)</a:t>
            </a:r>
          </a:p>
          <a:p>
            <a:pPr lvl="1"/>
            <a:r>
              <a:rPr lang="en-US" dirty="0" smtClean="0"/>
              <a:t>Asymptomatic patients benefit even with </a:t>
            </a:r>
            <a:r>
              <a:rPr lang="en-US" dirty="0" err="1" smtClean="0"/>
              <a:t>stenosis</a:t>
            </a:r>
            <a:r>
              <a:rPr lang="en-US" dirty="0" smtClean="0"/>
              <a:t> of 60% (ACAS)</a:t>
            </a:r>
          </a:p>
          <a:p>
            <a:pPr lvl="1"/>
            <a:r>
              <a:rPr lang="en-US" dirty="0" smtClean="0"/>
              <a:t>ICA </a:t>
            </a:r>
            <a:r>
              <a:rPr lang="en-US" dirty="0" err="1" smtClean="0"/>
              <a:t>stenting</a:t>
            </a:r>
            <a:r>
              <a:rPr lang="en-US" dirty="0" smtClean="0"/>
              <a:t> depends on preoperative risk factors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 </a:t>
            </a:r>
            <a:r>
              <a:rPr lang="en-US" dirty="0" err="1" smtClean="0"/>
              <a:t>vs</a:t>
            </a:r>
            <a:r>
              <a:rPr lang="en-US" dirty="0" smtClean="0"/>
              <a:t> CEA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Extensively studied</a:t>
            </a:r>
          </a:p>
          <a:p>
            <a:pPr lvl="1"/>
            <a:r>
              <a:rPr lang="en-US" dirty="0" smtClean="0"/>
              <a:t>ACAS: Asymptomatic Carotid Artery </a:t>
            </a:r>
            <a:r>
              <a:rPr lang="en-US" dirty="0" err="1" smtClean="0"/>
              <a:t>Stenosis</a:t>
            </a:r>
            <a:endParaRPr lang="en-US" dirty="0" smtClean="0"/>
          </a:p>
          <a:p>
            <a:pPr lvl="1"/>
            <a:r>
              <a:rPr lang="en-US" dirty="0" smtClean="0"/>
              <a:t>NASCET:  North American Symptomatic Carotid </a:t>
            </a:r>
            <a:r>
              <a:rPr lang="en-US" dirty="0" err="1" smtClean="0"/>
              <a:t>Endarterectomy</a:t>
            </a:r>
            <a:r>
              <a:rPr lang="en-US" dirty="0" smtClean="0"/>
              <a:t> Trial</a:t>
            </a:r>
          </a:p>
          <a:p>
            <a:pPr lvl="1"/>
            <a:r>
              <a:rPr lang="en-US" dirty="0" smtClean="0"/>
              <a:t>ICSS International Carotid </a:t>
            </a:r>
            <a:r>
              <a:rPr lang="en-US" dirty="0" err="1" smtClean="0"/>
              <a:t>Stenting</a:t>
            </a:r>
            <a:r>
              <a:rPr lang="en-US" dirty="0" smtClean="0"/>
              <a:t> Study in Europe </a:t>
            </a:r>
          </a:p>
          <a:p>
            <a:pPr lvl="1"/>
            <a:r>
              <a:rPr lang="en-US" dirty="0" smtClean="0"/>
              <a:t>CREST: Carotid Revascularization </a:t>
            </a:r>
            <a:r>
              <a:rPr lang="en-US" dirty="0" err="1" smtClean="0"/>
              <a:t>Endarterectomy</a:t>
            </a:r>
            <a:r>
              <a:rPr lang="en-US" dirty="0" smtClean="0"/>
              <a:t> </a:t>
            </a:r>
            <a:r>
              <a:rPr lang="en-US" dirty="0" err="1" smtClean="0"/>
              <a:t>vs</a:t>
            </a:r>
            <a:r>
              <a:rPr lang="en-US" dirty="0" smtClean="0"/>
              <a:t> </a:t>
            </a:r>
            <a:r>
              <a:rPr lang="en-US" dirty="0" err="1" smtClean="0"/>
              <a:t>Stenting</a:t>
            </a:r>
            <a:r>
              <a:rPr lang="en-US" dirty="0" smtClean="0"/>
              <a:t> Trial</a:t>
            </a:r>
          </a:p>
          <a:p>
            <a:pPr lvl="1"/>
            <a:r>
              <a:rPr lang="en-US" dirty="0" smtClean="0"/>
              <a:t>SPACE: Stent-Supported </a:t>
            </a:r>
            <a:r>
              <a:rPr lang="en-US" dirty="0" err="1" smtClean="0"/>
              <a:t>Percutaneous</a:t>
            </a:r>
            <a:r>
              <a:rPr lang="en-US" dirty="0" smtClean="0"/>
              <a:t> Angioplasty of the Carotid Artery versus </a:t>
            </a:r>
            <a:r>
              <a:rPr lang="en-US" dirty="0" err="1" smtClean="0"/>
              <a:t>Endarterectomy</a:t>
            </a:r>
            <a:r>
              <a:rPr lang="en-US" dirty="0" smtClean="0"/>
              <a:t> </a:t>
            </a:r>
          </a:p>
          <a:p>
            <a:pPr lvl="1"/>
            <a:r>
              <a:rPr lang="en-US" dirty="0" smtClean="0"/>
              <a:t>EVA-3S: </a:t>
            </a:r>
            <a:r>
              <a:rPr lang="en-US" dirty="0" err="1" smtClean="0"/>
              <a:t>Endarterectomy</a:t>
            </a:r>
            <a:r>
              <a:rPr lang="en-US" dirty="0" smtClean="0"/>
              <a:t> versus Angioplasty in Patients with Symptomatic Severe Carotid </a:t>
            </a:r>
            <a:r>
              <a:rPr lang="en-US" dirty="0" err="1" smtClean="0"/>
              <a:t>Stenosis</a:t>
            </a:r>
            <a:endParaRPr lang="en-US" dirty="0" smtClean="0"/>
          </a:p>
          <a:p>
            <a:pPr lvl="1"/>
            <a:r>
              <a:rPr lang="en-US" dirty="0" smtClean="0"/>
              <a:t>SAPPHIRE: </a:t>
            </a:r>
            <a:r>
              <a:rPr lang="en-US" dirty="0" err="1" smtClean="0"/>
              <a:t>Stenting</a:t>
            </a:r>
            <a:r>
              <a:rPr lang="en-US" dirty="0" smtClean="0"/>
              <a:t> and Angioplasty with Protection in Patients at High Risk for </a:t>
            </a:r>
            <a:r>
              <a:rPr lang="en-US" dirty="0" err="1" smtClean="0"/>
              <a:t>Endarterectomy</a:t>
            </a:r>
            <a:r>
              <a:rPr lang="en-US" dirty="0" smtClean="0"/>
              <a:t> </a:t>
            </a:r>
          </a:p>
          <a:p>
            <a:pPr lvl="1"/>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Fissures, </a:t>
            </a:r>
            <a:r>
              <a:rPr lang="en-US" dirty="0" err="1" smtClean="0"/>
              <a:t>Gyri</a:t>
            </a:r>
            <a:r>
              <a:rPr lang="en-US" dirty="0" smtClean="0"/>
              <a:t>, </a:t>
            </a:r>
            <a:r>
              <a:rPr lang="en-US" dirty="0" err="1" smtClean="0"/>
              <a:t>Sulci</a:t>
            </a:r>
            <a:r>
              <a:rPr lang="en-US" dirty="0" smtClean="0"/>
              <a:t> (Medial)</a:t>
            </a:r>
            <a:endParaRPr lang="en-US" dirty="0"/>
          </a:p>
        </p:txBody>
      </p:sp>
      <p:pic>
        <p:nvPicPr>
          <p:cNvPr id="16386" name="Picture 2"/>
          <p:cNvPicPr>
            <a:picLocks noChangeAspect="1" noChangeArrowheads="1"/>
          </p:cNvPicPr>
          <p:nvPr/>
        </p:nvPicPr>
        <p:blipFill>
          <a:blip r:embed="rId3" cstate="print"/>
          <a:srcRect l="34375" t="11000" r="3125" b="32000"/>
          <a:stretch>
            <a:fillRect/>
          </a:stretch>
        </p:blipFill>
        <p:spPr bwMode="auto">
          <a:xfrm>
            <a:off x="762000" y="1600200"/>
            <a:ext cx="76200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 </a:t>
            </a:r>
            <a:r>
              <a:rPr lang="en-US" dirty="0" err="1" smtClean="0"/>
              <a:t>vs</a:t>
            </a:r>
            <a:r>
              <a:rPr lang="en-US" dirty="0" smtClean="0"/>
              <a:t> CEA</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Large meta-analysis May 2012 in Ann </a:t>
            </a:r>
            <a:r>
              <a:rPr lang="en-US" dirty="0" err="1" smtClean="0"/>
              <a:t>Vasc</a:t>
            </a:r>
            <a:r>
              <a:rPr lang="en-US" dirty="0" smtClean="0"/>
              <a:t> </a:t>
            </a:r>
            <a:r>
              <a:rPr lang="en-US" dirty="0" err="1" smtClean="0"/>
              <a:t>Surg</a:t>
            </a:r>
            <a:endParaRPr lang="en-US" dirty="0" smtClean="0"/>
          </a:p>
          <a:p>
            <a:r>
              <a:rPr lang="en-US" dirty="0" smtClean="0"/>
              <a:t>Thirteen trials. 7,501 patients  </a:t>
            </a:r>
          </a:p>
          <a:p>
            <a:r>
              <a:rPr lang="en-US" dirty="0" smtClean="0"/>
              <a:t>Odds ratios (ORs) were calculated for CAS versus CEA. </a:t>
            </a:r>
          </a:p>
          <a:p>
            <a:pPr lvl="1"/>
            <a:r>
              <a:rPr lang="en-US" dirty="0" smtClean="0"/>
              <a:t>Risk of stroke or death within 30 days was higher after CAS than CEA (OR = 1.57; 95% confidence interval [CI] = 1.11-2.22),</a:t>
            </a:r>
          </a:p>
          <a:p>
            <a:pPr lvl="2"/>
            <a:r>
              <a:rPr lang="en-US" dirty="0" smtClean="0"/>
              <a:t>especially in previously symptomatic patients (OR = 1.89; 95% CI = 1.48-2.41)</a:t>
            </a:r>
          </a:p>
          <a:p>
            <a:pPr lvl="1"/>
            <a:r>
              <a:rPr lang="en-US" dirty="0" smtClean="0"/>
              <a:t>Stroke or death within 1 year was comparable (OR = 1.12; 95% CI = 0.55-2.30).</a:t>
            </a:r>
          </a:p>
          <a:p>
            <a:pPr lvl="1"/>
            <a:r>
              <a:rPr lang="en-US" dirty="0" smtClean="0"/>
              <a:t>Subgroup analysis, the risk of death and disabling stroke at 30 days did not differ significantly between CEA and CAS (death: OR = 1.43; 95% CI = 0.85-2.40; disabling stroke: OR = 1.28; 95% CI = 0.89-1.83)</a:t>
            </a:r>
          </a:p>
          <a:p>
            <a:pPr lvl="1"/>
            <a:r>
              <a:rPr lang="en-US" dirty="0" smtClean="0"/>
              <a:t>Rate of </a:t>
            </a:r>
            <a:r>
              <a:rPr lang="en-US" dirty="0" err="1" smtClean="0"/>
              <a:t>nondisabling</a:t>
            </a:r>
            <a:r>
              <a:rPr lang="en-US" dirty="0" smtClean="0"/>
              <a:t> stroke within 30 days was much higher in the CAS group (OR = 1.87; 95% CI = 1.40-2.50). </a:t>
            </a:r>
          </a:p>
          <a:p>
            <a:pPr lvl="1"/>
            <a:r>
              <a:rPr lang="en-US" dirty="0" smtClean="0"/>
              <a:t>The risks of myocardial infarction within 30 days and 1 year were significantly less for CAS.</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Osborn</a:t>
            </a:r>
            <a:r>
              <a:rPr lang="en-US" dirty="0" smtClean="0"/>
              <a:t>, A. </a:t>
            </a:r>
            <a:r>
              <a:rPr lang="en-US" dirty="0" err="1" smtClean="0"/>
              <a:t>StatDx</a:t>
            </a:r>
            <a:r>
              <a:rPr lang="en-US" dirty="0" smtClean="0"/>
              <a:t>. Intracranial Internal Carotid Artery. Accessed 7/25/12. </a:t>
            </a:r>
            <a:endParaRPr lang="en-US" dirty="0" smtClean="0"/>
          </a:p>
          <a:p>
            <a:r>
              <a:rPr lang="en-US" dirty="0" err="1" smtClean="0"/>
              <a:t>StatDX</a:t>
            </a:r>
            <a:r>
              <a:rPr lang="en-US" dirty="0" smtClean="0"/>
              <a:t> </a:t>
            </a:r>
            <a:r>
              <a:rPr lang="en-US" dirty="0" err="1" smtClean="0"/>
              <a:t>Neuroanatomy</a:t>
            </a:r>
            <a:r>
              <a:rPr lang="en-US" dirty="0" smtClean="0"/>
              <a:t> Images</a:t>
            </a:r>
            <a:endParaRPr lang="en-US" dirty="0" smtClean="0"/>
          </a:p>
          <a:p>
            <a:r>
              <a:rPr lang="en-US" dirty="0" smtClean="0"/>
              <a:t>Osborn, A. </a:t>
            </a:r>
            <a:r>
              <a:rPr lang="en-US" dirty="0" err="1" smtClean="0"/>
              <a:t>StatDx</a:t>
            </a:r>
            <a:r>
              <a:rPr lang="en-US" dirty="0" smtClean="0"/>
              <a:t>. Intracranial Arteries Overview. Accessed 7/25/12. </a:t>
            </a:r>
          </a:p>
          <a:p>
            <a:r>
              <a:rPr lang="en-US" dirty="0" err="1" smtClean="0"/>
              <a:t>Brownwyn</a:t>
            </a:r>
            <a:r>
              <a:rPr lang="en-US" dirty="0" smtClean="0"/>
              <a:t>, E. H. </a:t>
            </a:r>
            <a:r>
              <a:rPr lang="en-US" dirty="0" err="1" smtClean="0"/>
              <a:t>StatDx</a:t>
            </a:r>
            <a:r>
              <a:rPr lang="en-US" dirty="0" smtClean="0"/>
              <a:t>. Atherosclerosis, </a:t>
            </a:r>
            <a:r>
              <a:rPr lang="en-US" dirty="0" err="1" smtClean="0"/>
              <a:t>Extracranial</a:t>
            </a:r>
            <a:r>
              <a:rPr lang="en-US" dirty="0" smtClean="0"/>
              <a:t>. Accessed 7/25/12. </a:t>
            </a:r>
          </a:p>
          <a:p>
            <a:r>
              <a:rPr lang="en-US" dirty="0" smtClean="0"/>
              <a:t>Liu, Z. J. et al. Updated Systematic Review and Meta-Analysis of Randomized Clinical Trials Comparing Carotid Artery </a:t>
            </a:r>
            <a:r>
              <a:rPr lang="en-US" dirty="0" err="1" smtClean="0"/>
              <a:t>Stenting</a:t>
            </a:r>
            <a:r>
              <a:rPr lang="en-US" dirty="0" smtClean="0"/>
              <a:t> and Carotid </a:t>
            </a:r>
            <a:r>
              <a:rPr lang="en-US" dirty="0" err="1" smtClean="0"/>
              <a:t>Endarterectomy</a:t>
            </a:r>
            <a:r>
              <a:rPr lang="en-US" dirty="0" smtClean="0"/>
              <a:t> in the Treatment of Carotid </a:t>
            </a:r>
            <a:r>
              <a:rPr lang="en-US" dirty="0" err="1" smtClean="0"/>
              <a:t>Stenosis</a:t>
            </a:r>
            <a:r>
              <a:rPr lang="en-US" dirty="0" smtClean="0"/>
              <a:t>. Ann </a:t>
            </a:r>
            <a:r>
              <a:rPr lang="en-US" dirty="0" err="1" smtClean="0"/>
              <a:t>Vasc</a:t>
            </a:r>
            <a:r>
              <a:rPr lang="en-US" dirty="0" smtClean="0"/>
              <a:t> Surg. 2012 May; 26(4):576-90. </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34078" t="14844" r="2500" b="36719"/>
          <a:stretch>
            <a:fillRect/>
          </a:stretch>
        </p:blipFill>
        <p:spPr bwMode="auto">
          <a:xfrm>
            <a:off x="-2" y="0"/>
            <a:ext cx="9144000" cy="55868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34062" t="14844" r="1875" b="36719"/>
          <a:stretch>
            <a:fillRect/>
          </a:stretch>
        </p:blipFill>
        <p:spPr bwMode="auto">
          <a:xfrm>
            <a:off x="-1" y="0"/>
            <a:ext cx="9144000" cy="55310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1538</TotalTime>
  <Words>2033</Words>
  <Application>Microsoft Office PowerPoint</Application>
  <PresentationFormat>On-screen Show (4:3)</PresentationFormat>
  <Paragraphs>270</Paragraphs>
  <Slides>71</Slides>
  <Notes>71</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Apex</vt:lpstr>
      <vt:lpstr>Neuroradiology CT rotation for 1st year Radiology Residents</vt:lpstr>
      <vt:lpstr>Protocol Pearls</vt:lpstr>
      <vt:lpstr>Protocol Pearls</vt:lpstr>
      <vt:lpstr>Protocol Pearls</vt:lpstr>
      <vt:lpstr>Essential Anatomy</vt:lpstr>
      <vt:lpstr>Fissures, Gyri, Sulci</vt:lpstr>
      <vt:lpstr>Fissures, Gyri, Sulci (Medial)</vt:lpstr>
      <vt:lpstr>Slide 8</vt:lpstr>
      <vt:lpstr>Slide 9</vt:lpstr>
      <vt:lpstr>Slide 10</vt:lpstr>
      <vt:lpstr>Slide 11</vt:lpstr>
      <vt:lpstr>ECA to ICA anastomoses</vt:lpstr>
      <vt:lpstr>Vertebral Artery Anatomy</vt:lpstr>
      <vt:lpstr>Vertebrobasilar System</vt:lpstr>
      <vt:lpstr>Posterior Circulation</vt:lpstr>
      <vt:lpstr>Important Cisterns</vt:lpstr>
      <vt:lpstr>Important Cisterns</vt:lpstr>
      <vt:lpstr>Cisterns</vt:lpstr>
      <vt:lpstr>Important Venous Sinuses</vt:lpstr>
      <vt:lpstr>Important Venous Sinuses</vt:lpstr>
      <vt:lpstr>Ventricles</vt:lpstr>
      <vt:lpstr>Layers of the Deep Cervical Fascia</vt:lpstr>
      <vt:lpstr>Layers of the Deep Cervical Fascia</vt:lpstr>
      <vt:lpstr>Deep Cervical Fascia on CT</vt:lpstr>
      <vt:lpstr>Thyroid Anatomy</vt:lpstr>
      <vt:lpstr>Essential Anatomy</vt:lpstr>
      <vt:lpstr>Image Evaluation Pearls</vt:lpstr>
      <vt:lpstr>Image Evaluation Pearls</vt:lpstr>
      <vt:lpstr>Image Evaluation Pearls</vt:lpstr>
      <vt:lpstr>Common Findings and their Descriptions</vt:lpstr>
      <vt:lpstr>Sinus Disease</vt:lpstr>
      <vt:lpstr>Sinus Disease</vt:lpstr>
      <vt:lpstr>Slide 33</vt:lpstr>
      <vt:lpstr>Chronic Changes in the Brain</vt:lpstr>
      <vt:lpstr>Chronic Changes in the Brain</vt:lpstr>
      <vt:lpstr>Chronic Changes in the Brain</vt:lpstr>
      <vt:lpstr>Marked Cerebrovascular Calcifications</vt:lpstr>
      <vt:lpstr>Moderate Periventricular White Matter Hypoattenuation</vt:lpstr>
      <vt:lpstr>Lacunar Infarct Right Lentiform nucleus and Bilateral Globus Pallidi Calcifications</vt:lpstr>
      <vt:lpstr>Case Examples</vt:lpstr>
      <vt:lpstr>Unknown age “Found Down”</vt:lpstr>
      <vt:lpstr>Slide 42</vt:lpstr>
      <vt:lpstr>Slide 43</vt:lpstr>
      <vt:lpstr>Slide 44</vt:lpstr>
      <vt:lpstr>Slide 45</vt:lpstr>
      <vt:lpstr>Slide 46</vt:lpstr>
      <vt:lpstr>Slide 47</vt:lpstr>
      <vt:lpstr>Slide 48</vt:lpstr>
      <vt:lpstr>Left MCA Stroke</vt:lpstr>
      <vt:lpstr>Notice the lenticulostriate arteries don’t appear to be involved, indicating the clot is likely distal to these branches</vt:lpstr>
      <vt:lpstr>L MCA Infarct</vt:lpstr>
      <vt:lpstr>Parenchymal Hypodensity</vt:lpstr>
      <vt:lpstr>Left MCA Stroke</vt:lpstr>
      <vt:lpstr>Slide 54</vt:lpstr>
      <vt:lpstr>Left MCA Stroke</vt:lpstr>
      <vt:lpstr>Slide 56</vt:lpstr>
      <vt:lpstr>Slide 57</vt:lpstr>
      <vt:lpstr>Slide 58</vt:lpstr>
      <vt:lpstr>Left MCA Stroke</vt:lpstr>
      <vt:lpstr>Slide 60</vt:lpstr>
      <vt:lpstr>Slide 61</vt:lpstr>
      <vt:lpstr>Slide 62</vt:lpstr>
      <vt:lpstr>Slide 63</vt:lpstr>
      <vt:lpstr>Slide 64</vt:lpstr>
      <vt:lpstr>L ICA Occlusive Disease</vt:lpstr>
      <vt:lpstr>L ICA Athersclerotic Disease</vt:lpstr>
      <vt:lpstr>Slide 67</vt:lpstr>
      <vt:lpstr>L ICA Athersclerotic Disease</vt:lpstr>
      <vt:lpstr>CAS vs CEA</vt:lpstr>
      <vt:lpstr>CAS vs CEA</vt:lpstr>
      <vt:lpstr>References</vt:lpstr>
    </vt:vector>
  </TitlesOfParts>
  <Company>UCSD Medical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 Conference</dc:title>
  <dc:creator>UCSD Medical Center</dc:creator>
  <cp:lastModifiedBy>Ameriamed</cp:lastModifiedBy>
  <cp:revision>143</cp:revision>
  <dcterms:created xsi:type="dcterms:W3CDTF">2012-07-11T18:19:02Z</dcterms:created>
  <dcterms:modified xsi:type="dcterms:W3CDTF">2012-08-26T14:28:06Z</dcterms:modified>
</cp:coreProperties>
</file>